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2" r:id="rId6"/>
    <p:sldId id="258" r:id="rId7"/>
    <p:sldId id="277" r:id="rId8"/>
    <p:sldId id="282" r:id="rId9"/>
    <p:sldId id="279" r:id="rId10"/>
    <p:sldId id="280" r:id="rId11"/>
    <p:sldId id="278" r:id="rId12"/>
    <p:sldId id="28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280" autoAdjust="0"/>
  </p:normalViewPr>
  <p:slideViewPr>
    <p:cSldViewPr>
      <p:cViewPr varScale="1">
        <p:scale>
          <a:sx n="163" d="100"/>
          <a:sy n="163" d="100"/>
        </p:scale>
        <p:origin x="222" y="1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1/21/2021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1/21/2021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el.slac.stanford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lac.stanford.edu/covid-19-travel-guidance" TargetMode="External"/><Relationship Id="rId2" Type="http://schemas.openxmlformats.org/officeDocument/2006/relationships/hyperlink" Target="https://travel.slac.stanford.ed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vel.slac.stanford.edu/files/COVID_TravelApprovalProcessFlowchart.pdf" TargetMode="External"/><Relationship Id="rId5" Type="http://schemas.openxmlformats.org/officeDocument/2006/relationships/hyperlink" Target="https://travel.slac.stanford.edu/sites/travel.slac.stanford.edu/files/COVID19_Checklist.pdf" TargetMode="External"/><Relationship Id="rId4" Type="http://schemas.openxmlformats.org/officeDocument/2006/relationships/hyperlink" Target="https://travel.slac.stanford.edu/sites/travel.slac.stanford.edu/files/Virtual%20Conference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.slack.com/archives/CVC1S44TV" TargetMode="External"/><Relationship Id="rId2" Type="http://schemas.openxmlformats.org/officeDocument/2006/relationships/hyperlink" Target="https://travel.slac.stanford.edu/faq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3" y="609600"/>
            <a:ext cx="9524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Concur System Instruction Review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</a:t>
            </a:r>
            <a:r>
              <a:rPr lang="en-US" sz="2800" dirty="0" err="1" smtClean="0"/>
              <a:t>Travel@SLAC</a:t>
            </a:r>
            <a:endParaRPr lang="en-US" sz="2800" dirty="0" smtClean="0"/>
          </a:p>
          <a:p>
            <a:r>
              <a:rPr lang="en-US" sz="2800" dirty="0" smtClean="0"/>
              <a:t>January 21, 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447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2133600"/>
            <a:ext cx="10286999" cy="40386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Travel@SLAC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Travel manager and members- What we do</a:t>
            </a:r>
          </a:p>
          <a:p>
            <a:r>
              <a:rPr lang="en-US" dirty="0" smtClean="0"/>
              <a:t>Review Travel Website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https://travel.slac.stanford.edu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Review Concur Instruction on Travel request, Expense reports, and creating a Sponsored </a:t>
            </a:r>
            <a:r>
              <a:rPr lang="en-US" dirty="0"/>
              <a:t>G</a:t>
            </a:r>
            <a:r>
              <a:rPr lang="en-US" dirty="0" smtClean="0"/>
              <a:t>uest account</a:t>
            </a:r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90600"/>
            <a:ext cx="8458201" cy="762000"/>
          </a:xfrm>
        </p:spPr>
        <p:txBody>
          <a:bodyPr/>
          <a:lstStyle/>
          <a:p>
            <a:r>
              <a:rPr lang="en-US" dirty="0" smtClean="0"/>
              <a:t>Travel@SLAC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905000"/>
            <a:ext cx="10363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Travel@SLAC</a:t>
            </a:r>
            <a:r>
              <a:rPr lang="en-US" dirty="0" smtClean="0"/>
              <a:t> </a:t>
            </a:r>
            <a:r>
              <a:rPr lang="en-US" dirty="0"/>
              <a:t>corporate travel program is designed to support service for the SLAC travelers, sponsored guests and new hires relocating to SLAC.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here to facilitate </a:t>
            </a:r>
            <a:r>
              <a:rPr lang="en-US" dirty="0"/>
              <a:t>the ease of creating pre-trip approvals, </a:t>
            </a:r>
            <a:r>
              <a:rPr lang="en-US" dirty="0" smtClean="0"/>
              <a:t>booking trips </a:t>
            </a:r>
            <a:r>
              <a:rPr lang="en-US" dirty="0"/>
              <a:t>and reimbursing travelers. </a:t>
            </a:r>
            <a:r>
              <a:rPr lang="en-US" dirty="0" smtClean="0"/>
              <a:t>Our goal is to provide exceptional </a:t>
            </a:r>
            <a:r>
              <a:rPr lang="en-US" dirty="0"/>
              <a:t>travel-related services, streamline the pre-trip request and expense reporting process, and reduce travel costs.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Tools and Services:</a:t>
            </a:r>
          </a:p>
          <a:p>
            <a:endParaRPr lang="en-US" dirty="0" smtClean="0"/>
          </a:p>
          <a:p>
            <a:r>
              <a:rPr lang="en-US" dirty="0" smtClean="0"/>
              <a:t>Concur:  a </a:t>
            </a:r>
            <a:r>
              <a:rPr lang="en-US" dirty="0"/>
              <a:t>request and expense management </a:t>
            </a:r>
            <a:r>
              <a:rPr lang="en-US" dirty="0" smtClean="0"/>
              <a:t>tool</a:t>
            </a:r>
          </a:p>
          <a:p>
            <a:endParaRPr lang="en-US" dirty="0" smtClean="0"/>
          </a:p>
          <a:p>
            <a:r>
              <a:rPr lang="en-US" dirty="0" smtClean="0"/>
              <a:t>Egencia: an </a:t>
            </a:r>
            <a:r>
              <a:rPr lang="en-US" dirty="0"/>
              <a:t>online booking tool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JP Morgan Chase: SLAC Travel Cards</a:t>
            </a:r>
          </a:p>
          <a:p>
            <a:endParaRPr lang="en-US" dirty="0" smtClean="0"/>
          </a:p>
          <a:p>
            <a:r>
              <a:rPr lang="en-US" dirty="0" smtClean="0"/>
              <a:t>Travel </a:t>
            </a:r>
            <a:r>
              <a:rPr lang="en-US" dirty="0"/>
              <a:t>management </a:t>
            </a:r>
            <a:r>
              <a:rPr lang="en-US" dirty="0" smtClean="0"/>
              <a:t>company (TMC) - FY2021-2022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840" y="685800"/>
            <a:ext cx="8458201" cy="914400"/>
          </a:xfrm>
        </p:spPr>
        <p:txBody>
          <a:bodyPr/>
          <a:lstStyle/>
          <a:p>
            <a:r>
              <a:rPr lang="en-US" dirty="0" err="1"/>
              <a:t>Travel@SLAC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905000"/>
            <a:ext cx="10515600" cy="4419600"/>
          </a:xfrm>
        </p:spPr>
        <p:txBody>
          <a:bodyPr>
            <a:normAutofit/>
          </a:bodyPr>
          <a:lstStyle/>
          <a:p>
            <a:r>
              <a:rPr lang="en-US" dirty="0"/>
              <a:t>Bernadette Garcia Rodriguez - Travel </a:t>
            </a:r>
            <a:r>
              <a:rPr lang="en-US" dirty="0" smtClean="0"/>
              <a:t>Manager</a:t>
            </a:r>
          </a:p>
          <a:p>
            <a:endParaRPr lang="en-US" dirty="0"/>
          </a:p>
          <a:p>
            <a:r>
              <a:rPr lang="en-US" dirty="0"/>
              <a:t>Damil Azim - Travel </a:t>
            </a:r>
            <a:r>
              <a:rPr lang="en-US" dirty="0" smtClean="0"/>
              <a:t>Analyst (Foreign Travel, Recon, Conference Travel, </a:t>
            </a:r>
            <a:r>
              <a:rPr lang="en-US" dirty="0" err="1" smtClean="0"/>
              <a:t>ServiceNow</a:t>
            </a:r>
            <a:r>
              <a:rPr lang="en-US" dirty="0" smtClean="0"/>
              <a:t> ticket)</a:t>
            </a:r>
          </a:p>
          <a:p>
            <a:endParaRPr lang="en-US" dirty="0"/>
          </a:p>
          <a:p>
            <a:r>
              <a:rPr lang="en-US" dirty="0"/>
              <a:t>Katherine Wong - Travel </a:t>
            </a:r>
            <a:r>
              <a:rPr lang="en-US" dirty="0" smtClean="0"/>
              <a:t>Analyst (Vouchers, Recons, Travel Cards, Supplier Setup)</a:t>
            </a:r>
          </a:p>
          <a:p>
            <a:endParaRPr lang="en-US" dirty="0"/>
          </a:p>
          <a:p>
            <a:r>
              <a:rPr lang="en-US" dirty="0"/>
              <a:t>Dana Guevarra - Travel </a:t>
            </a:r>
            <a:r>
              <a:rPr lang="en-US" dirty="0" smtClean="0"/>
              <a:t>Analyst </a:t>
            </a:r>
            <a:r>
              <a:rPr lang="en-US" dirty="0"/>
              <a:t>(Foreign Travel, Conference </a:t>
            </a:r>
            <a:r>
              <a:rPr lang="en-US" dirty="0" smtClean="0"/>
              <a:t>Travel</a:t>
            </a:r>
            <a:r>
              <a:rPr lang="en-US" dirty="0"/>
              <a:t>, Travel Request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Angel Jimenez - Travel </a:t>
            </a:r>
            <a:r>
              <a:rPr lang="en-US" dirty="0" smtClean="0"/>
              <a:t>Analyst (Relocation, Direct Bills)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34636"/>
            <a:ext cx="10972800" cy="2209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Travel Website and COVID-19 </a:t>
            </a:r>
            <a:r>
              <a:rPr lang="en-US" sz="4400" dirty="0"/>
              <a:t>r</a:t>
            </a:r>
            <a:r>
              <a:rPr lang="en-US" sz="4400" dirty="0" smtClean="0"/>
              <a:t>eview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55" y="2057400"/>
            <a:ext cx="10824957" cy="44196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Travel@SLAC Website</a:t>
            </a:r>
            <a:r>
              <a:rPr lang="en-US" sz="12800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12800" dirty="0" smtClean="0"/>
              <a:t>revamp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800" dirty="0" smtClean="0">
                <a:hlinkClick r:id="rId3"/>
              </a:rPr>
              <a:t>COVID-19 Travel Guidance </a:t>
            </a:r>
            <a:r>
              <a:rPr lang="en-US" sz="12800" dirty="0" smtClean="0"/>
              <a:t>webpage continuously updated with the latest news regarding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800" dirty="0" smtClean="0"/>
              <a:t>Brief overview of </a:t>
            </a:r>
            <a:r>
              <a:rPr lang="en-US" sz="12800" dirty="0" smtClean="0">
                <a:hlinkClick r:id="rId4"/>
              </a:rPr>
              <a:t>virtual conferences</a:t>
            </a:r>
            <a:r>
              <a:rPr lang="en-US" sz="12800" dirty="0" smtClean="0"/>
              <a:t>, </a:t>
            </a:r>
            <a:r>
              <a:rPr lang="en-US" sz="12800" dirty="0" smtClean="0">
                <a:hlinkClick r:id="rId5"/>
              </a:rPr>
              <a:t>travel checklist</a:t>
            </a:r>
            <a:r>
              <a:rPr lang="en-US" sz="12800" dirty="0" smtClean="0"/>
              <a:t>, and </a:t>
            </a:r>
            <a:r>
              <a:rPr lang="en-US" sz="12800" dirty="0" smtClean="0">
                <a:hlinkClick r:id="rId6"/>
              </a:rPr>
              <a:t>travel flowchart</a:t>
            </a:r>
            <a:endParaRPr lang="en-US" sz="1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800" dirty="0" smtClean="0"/>
              <a:t>The next webpage that will be revamped is the relocation webpage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41" y="2969"/>
            <a:ext cx="8458201" cy="1371600"/>
          </a:xfrm>
        </p:spPr>
        <p:txBody>
          <a:bodyPr/>
          <a:lstStyle/>
          <a:p>
            <a:r>
              <a:rPr lang="en-US" dirty="0" smtClean="0"/>
              <a:t>Travel Requests in Concur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752600"/>
            <a:ext cx="10591800" cy="4648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Travel request header will be modified soon so that the “will you be attending a conference?” drop down will include a choice for attending a “virtual conference”.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Please leave a comment or in the business purpose that the conference is virtual.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u="sng" dirty="0" smtClean="0"/>
              <a:t>Quick Start Guide for creating a travel request.</a:t>
            </a:r>
            <a:r>
              <a:rPr lang="en-US" sz="3200" dirty="0" smtClean="0"/>
              <a:t> https</a:t>
            </a:r>
            <a:r>
              <a:rPr lang="en-US" sz="3200" dirty="0"/>
              <a:t>://travel.slac.stanford.edu/files/Creating-a-Request-Detailed.pdf</a:t>
            </a:r>
          </a:p>
        </p:txBody>
      </p:sp>
    </p:spTree>
    <p:extLst>
      <p:ext uri="{BB962C8B-B14F-4D97-AF65-F5344CB8AC3E}">
        <p14:creationId xmlns:p14="http://schemas.microsoft.com/office/powerpoint/2010/main" val="30637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8458201" cy="838200"/>
          </a:xfrm>
        </p:spPr>
        <p:txBody>
          <a:bodyPr/>
          <a:lstStyle/>
          <a:p>
            <a:r>
              <a:rPr lang="en-US" dirty="0" smtClean="0"/>
              <a:t>Travel Expense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762000"/>
            <a:ext cx="10820400" cy="5791200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Domestic expense reports should be submitted for virtual conferences that are hosted within the United 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Foreign expense reports should be submitted for virtual conferences that are hosted outside of the United States.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Please leave a comment within the expense report or in the business purpose that the conference is virtual.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r>
              <a:rPr lang="en-US" sz="3200" u="sng" dirty="0" smtClean="0"/>
              <a:t>Quick Start Guide for creating an expense report </a:t>
            </a:r>
            <a:endParaRPr lang="en-US" sz="3200" u="sng" dirty="0"/>
          </a:p>
          <a:p>
            <a:r>
              <a:rPr lang="en-US" sz="3200" dirty="0" smtClean="0"/>
              <a:t>https</a:t>
            </a:r>
            <a:r>
              <a:rPr lang="en-US" sz="3200" dirty="0"/>
              <a:t>://travel.slac.stanford.edu/files/Creating-an-Expense-Report-Detailed.pdf</a:t>
            </a:r>
          </a:p>
        </p:txBody>
      </p:sp>
    </p:spTree>
    <p:extLst>
      <p:ext uri="{BB962C8B-B14F-4D97-AF65-F5344CB8AC3E}">
        <p14:creationId xmlns:p14="http://schemas.microsoft.com/office/powerpoint/2010/main" val="32887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410308"/>
            <a:ext cx="11658600" cy="9612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Creating Sponsored Guest Accounts </a:t>
            </a:r>
            <a:r>
              <a:rPr lang="en-US" sz="4000" smtClean="0"/>
              <a:t>in Concur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908539"/>
            <a:ext cx="11277600" cy="495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Currently our business systems team is working to fix a known issue with the sponsored guest module in Concur. Access to create sponsored </a:t>
            </a:r>
            <a:r>
              <a:rPr lang="en-US" sz="3200" dirty="0" smtClean="0"/>
              <a:t>guest accounts will be restored as soon as this issue is resolved. Thank you for your patience.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u="sng" dirty="0" smtClean="0"/>
          </a:p>
          <a:p>
            <a:r>
              <a:rPr lang="en-US" sz="3200" u="sng" dirty="0" smtClean="0"/>
              <a:t>Quick Start Guide on creating Sponsored Guest Accounts</a:t>
            </a:r>
          </a:p>
          <a:p>
            <a:r>
              <a:rPr lang="en-US" sz="3200" dirty="0"/>
              <a:t>https://travel.slac.stanford.edu/files/Creating-a-Sponsored-Guest-Account.pdf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182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762001"/>
            <a:ext cx="8458201" cy="14478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828800"/>
            <a:ext cx="8458201" cy="3429000"/>
          </a:xfrm>
        </p:spPr>
        <p:txBody>
          <a:bodyPr/>
          <a:lstStyle/>
          <a:p>
            <a:r>
              <a:rPr lang="en-US" dirty="0" smtClean="0"/>
              <a:t>FAQ page from </a:t>
            </a:r>
            <a:r>
              <a:rPr lang="en-US" dirty="0"/>
              <a:t>Travel Webpage: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travel.slac.stanford.edu/faqs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Slack: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slac.slack.com/archives/CVC1S44TV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recorded this training and will make it available to everyone on Travel Website.</a:t>
            </a:r>
          </a:p>
          <a:p>
            <a:endParaRPr lang="en-US" dirty="0"/>
          </a:p>
          <a:p>
            <a:r>
              <a:rPr lang="en-US" dirty="0" smtClean="0"/>
              <a:t>Topic suggestions for future live Zoom trainings.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368</TotalTime>
  <Words>488</Words>
  <Application>Microsoft Office PowerPoint</Application>
  <PresentationFormat>Custom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Euphemia</vt:lpstr>
      <vt:lpstr>Serenity 16x9</vt:lpstr>
      <vt:lpstr>Concur System Instruction Review</vt:lpstr>
      <vt:lpstr>Agenda</vt:lpstr>
      <vt:lpstr>Travel@SLAC</vt:lpstr>
      <vt:lpstr>Travel@SLAC</vt:lpstr>
      <vt:lpstr>Travel Website and COVID-19 review </vt:lpstr>
      <vt:lpstr>Travel Requests in Concur</vt:lpstr>
      <vt:lpstr>Travel Expense Reports</vt:lpstr>
      <vt:lpstr>Creating Sponsored Guest Accounts in Concur</vt:lpstr>
      <vt:lpstr>Questions? 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 Instruction Review session</dc:title>
  <dc:creator>Wong, Katherine</dc:creator>
  <cp:lastModifiedBy>Azim, Damil</cp:lastModifiedBy>
  <cp:revision>37</cp:revision>
  <dcterms:created xsi:type="dcterms:W3CDTF">2020-12-08T22:12:12Z</dcterms:created>
  <dcterms:modified xsi:type="dcterms:W3CDTF">2021-01-21T18:30:11Z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