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6"/>
  </p:notesMasterIdLst>
  <p:sldIdLst>
    <p:sldId id="258" r:id="rId5"/>
  </p:sldIdLst>
  <p:sldSz cx="164592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66CC"/>
    <a:srgbClr val="000000"/>
    <a:srgbClr val="8C1515"/>
    <a:srgbClr val="1F4E79"/>
    <a:srgbClr val="1F7564"/>
    <a:srgbClr val="9D9E70"/>
    <a:srgbClr val="70AD47"/>
    <a:srgbClr val="3786CD"/>
    <a:srgbClr val="2E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51CB6-A22A-4878-907E-A212536ABD45}" v="35" dt="2022-03-10T16:22:30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1AA8-E8C9-4FBC-8431-1CEC7F5BA1C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A4E5-31BE-4B7D-AC84-DB2FB5AC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1pPr>
    <a:lvl2pPr marL="711062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2pPr>
    <a:lvl3pPr marL="1422125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3pPr>
    <a:lvl4pPr marL="2133187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4pPr>
    <a:lvl5pPr marL="2844249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5pPr>
    <a:lvl6pPr marL="3555312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6pPr>
    <a:lvl7pPr marL="4266374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7pPr>
    <a:lvl8pPr marL="4977437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8pPr>
    <a:lvl9pPr marL="5688500" algn="l" defTabSz="1422125" rtl="0" eaLnBrk="1" latinLnBrk="0" hangingPunct="1">
      <a:defRPr sz="18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685800"/>
            <a:ext cx="2803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2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3292265"/>
            <a:ext cx="13990320" cy="7003627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0565978"/>
            <a:ext cx="12344400" cy="485690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1071033"/>
            <a:ext cx="3549015" cy="1704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1071033"/>
            <a:ext cx="10441305" cy="170480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slide with image">
  <p:cSld name="Two columns slide with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533340" y="8096996"/>
            <a:ext cx="13392540" cy="223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A673"/>
              </a:buClr>
              <a:buSzPts val="2800"/>
              <a:buNone/>
              <a:defRPr>
                <a:solidFill>
                  <a:srgbClr val="5CA67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68C"/>
              </a:buClr>
              <a:buSzPts val="2800"/>
              <a:buNone/>
              <a:defRPr>
                <a:solidFill>
                  <a:srgbClr val="16868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 idx="2"/>
          </p:nvPr>
        </p:nvSpPr>
        <p:spPr>
          <a:xfrm>
            <a:off x="8545330" y="13049811"/>
            <a:ext cx="5245020" cy="32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794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3"/>
          </p:nvPr>
        </p:nvSpPr>
        <p:spPr>
          <a:xfrm>
            <a:off x="1466289" y="13049811"/>
            <a:ext cx="5245020" cy="32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None/>
              <a:defRPr sz="738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57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5015236"/>
            <a:ext cx="14196060" cy="8368029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13462429"/>
            <a:ext cx="14196060" cy="4400549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7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5355167"/>
            <a:ext cx="699516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5355167"/>
            <a:ext cx="699516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071038"/>
            <a:ext cx="14196060" cy="38883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4931411"/>
            <a:ext cx="6963012" cy="2416809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7348220"/>
            <a:ext cx="6963012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4931411"/>
            <a:ext cx="6997304" cy="2416809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7348220"/>
            <a:ext cx="6997304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341120"/>
            <a:ext cx="5308520" cy="469392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2896451"/>
            <a:ext cx="8332470" cy="14295967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035040"/>
            <a:ext cx="5308520" cy="111806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341120"/>
            <a:ext cx="5308520" cy="469392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2896451"/>
            <a:ext cx="8332470" cy="14295967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035040"/>
            <a:ext cx="5308520" cy="111806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1071038"/>
            <a:ext cx="1419606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5355167"/>
            <a:ext cx="1419606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8645298"/>
            <a:ext cx="370332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E5AC-8810-4AF5-BB43-F1B5ABCA2C4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8645298"/>
            <a:ext cx="555498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8645298"/>
            <a:ext cx="370332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8930-D539-4E95-8DCF-C9309BE5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al.slac.stanford.edu/human-resources/non-employee-definitions" TargetMode="External"/><Relationship Id="rId13" Type="http://schemas.openxmlformats.org/officeDocument/2006/relationships/hyperlink" Target="https://travel.slac.stanford.edu/concur/quick-start-guides" TargetMode="External"/><Relationship Id="rId18" Type="http://schemas.openxmlformats.org/officeDocument/2006/relationships/hyperlink" Target="https://travel.slac.stanford.edu/sites/default/files/2022-03-07_13-44-24.jpg" TargetMode="External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hyperlink" Target="https://travel.slac.stanford.edu/policies-procedures" TargetMode="External"/><Relationship Id="rId17" Type="http://schemas.openxmlformats.org/officeDocument/2006/relationships/hyperlink" Target="mailto:travel@slac.Stanford.edu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travel.slac.stanford.edu/sites/travel.slac.stanford.edu/files/M-20-14-travel-guidance-OMB-1_0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s://travel.slac.stanford.edu/booking-channels" TargetMode="External"/><Relationship Id="rId5" Type="http://schemas.openxmlformats.org/officeDocument/2006/relationships/hyperlink" Target="https://travel.slac.stanford.edu/sites/default/files/Creating-a-Sponsored-Guest-Account.pdf" TargetMode="External"/><Relationship Id="rId15" Type="http://schemas.openxmlformats.org/officeDocument/2006/relationships/hyperlink" Target="https://travel.slac.stanford.edu/files/Creating-a-Sponsored-Guest-Account.pdf" TargetMode="External"/><Relationship Id="rId10" Type="http://schemas.openxmlformats.org/officeDocument/2006/relationships/hyperlink" Target="https://travel.slac.stanford.edu/travel-card" TargetMode="External"/><Relationship Id="rId19" Type="http://schemas.openxmlformats.org/officeDocument/2006/relationships/hyperlink" Target="https://travel.slac.stanford.edu/sites/default/files/Adding-JP-Morgan-Expenses.pdf" TargetMode="External"/><Relationship Id="rId4" Type="http://schemas.openxmlformats.org/officeDocument/2006/relationships/hyperlink" Target="https://app.smartsheet.com/b/form/7ca786ed95a240dd91c3b0f841eace3c" TargetMode="External"/><Relationship Id="rId9" Type="http://schemas.openxmlformats.org/officeDocument/2006/relationships/hyperlink" Target="https://travel.slac.stanford.edu/sites/default/files/Logging-in-as-a-Sponsored-Guest.pdf" TargetMode="External"/><Relationship Id="rId14" Type="http://schemas.openxmlformats.org/officeDocument/2006/relationships/hyperlink" Target="https://travel.slac.stanford.edu/files/Adding-JP-Morgan-Expens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b="37110"/>
          <a:stretch/>
        </p:blipFill>
        <p:spPr>
          <a:xfrm>
            <a:off x="-21244" y="24304"/>
            <a:ext cx="16501687" cy="4128034"/>
          </a:xfrm>
          <a:prstGeom prst="rect">
            <a:avLst/>
          </a:prstGeom>
        </p:spPr>
      </p:pic>
      <p:sp>
        <p:nvSpPr>
          <p:cNvPr id="83" name="Down Arrow Callout 82"/>
          <p:cNvSpPr/>
          <p:nvPr/>
        </p:nvSpPr>
        <p:spPr>
          <a:xfrm>
            <a:off x="6359804" y="5198491"/>
            <a:ext cx="2282931" cy="445399"/>
          </a:xfrm>
          <a:prstGeom prst="downArrowCallout">
            <a:avLst>
              <a:gd name="adj1" fmla="val 25000"/>
              <a:gd name="adj2" fmla="val 7379"/>
              <a:gd name="adj3" fmla="val 0"/>
              <a:gd name="adj4" fmla="val 100000"/>
            </a:avLst>
          </a:prstGeom>
          <a:solidFill>
            <a:srgbClr val="2E75B6">
              <a:alpha val="65098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Sponsored Guest/Visitor</a:t>
            </a:r>
          </a:p>
        </p:txBody>
      </p:sp>
      <p:sp>
        <p:nvSpPr>
          <p:cNvPr id="90" name="Chevron 89"/>
          <p:cNvSpPr/>
          <p:nvPr/>
        </p:nvSpPr>
        <p:spPr>
          <a:xfrm rot="5400000">
            <a:off x="7043960" y="6109412"/>
            <a:ext cx="871664" cy="2268616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Fills out </a:t>
            </a:r>
            <a:r>
              <a:rPr lang="en-US" sz="1300" dirty="0">
                <a:solidFill>
                  <a:schemeClr val="bg1"/>
                </a:solidFill>
                <a:hlinkClick r:id="rId4"/>
              </a:rPr>
              <a:t>COVID-19 Resource Center Attestation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07" name="Down Arrow Callout 106"/>
          <p:cNvSpPr/>
          <p:nvPr/>
        </p:nvSpPr>
        <p:spPr>
          <a:xfrm>
            <a:off x="2656729" y="5198491"/>
            <a:ext cx="2528880" cy="438445"/>
          </a:xfrm>
          <a:prstGeom prst="downArrowCallout">
            <a:avLst>
              <a:gd name="adj1" fmla="val 25000"/>
              <a:gd name="adj2" fmla="val 0"/>
              <a:gd name="adj3" fmla="val 0"/>
              <a:gd name="adj4" fmla="val 100000"/>
            </a:avLst>
          </a:prstGeom>
          <a:solidFill>
            <a:srgbClr val="70AD47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Department Travel Admin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-48126" y="18649737"/>
            <a:ext cx="16501687" cy="1439340"/>
          </a:xfrm>
          <a:prstGeom prst="rect">
            <a:avLst/>
          </a:prstGeom>
          <a:solidFill>
            <a:srgbClr val="9D9E70">
              <a:alpha val="6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2" rIns="112542" bIns="562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3"/>
            <a:r>
              <a:rPr lang="en-US" sz="2800" b="1" dirty="0">
                <a:solidFill>
                  <a:schemeClr val="bg1"/>
                </a:solidFill>
              </a:rPr>
              <a:t>		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-21244" y="3027967"/>
            <a:ext cx="16480444" cy="129540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2"/>
            <a:endParaRPr 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2487" y="3021394"/>
            <a:ext cx="16522930" cy="1208128"/>
          </a:xfrm>
          <a:prstGeom prst="rect">
            <a:avLst/>
          </a:prstGeom>
          <a:solidFill>
            <a:srgbClr val="8C151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2"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Travel Card Reconciliation Process</a:t>
            </a:r>
          </a:p>
        </p:txBody>
      </p:sp>
      <p:sp>
        <p:nvSpPr>
          <p:cNvPr id="65" name="Chevron 64"/>
          <p:cNvSpPr/>
          <p:nvPr/>
        </p:nvSpPr>
        <p:spPr>
          <a:xfrm rot="5400000">
            <a:off x="3430198" y="8909373"/>
            <a:ext cx="958955" cy="2534942"/>
          </a:xfrm>
          <a:prstGeom prst="chevron">
            <a:avLst>
              <a:gd name="adj" fmla="val 12904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hlinkClick r:id="rId5"/>
              </a:rPr>
              <a:t>Creates Sponsored Guest Account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15" name="Chevron 114"/>
          <p:cNvSpPr/>
          <p:nvPr/>
        </p:nvSpPr>
        <p:spPr>
          <a:xfrm rot="5400000">
            <a:off x="4138020" y="13408000"/>
            <a:ext cx="854704" cy="2304650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Airfare is purchased and travel arrangements are made</a:t>
            </a:r>
          </a:p>
        </p:txBody>
      </p:sp>
      <p:sp>
        <p:nvSpPr>
          <p:cNvPr id="162" name="Chevron 161"/>
          <p:cNvSpPr/>
          <p:nvPr/>
        </p:nvSpPr>
        <p:spPr>
          <a:xfrm rot="5400000">
            <a:off x="3479039" y="4953767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Prepares Invitation Letter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46">
                        <a14:foregroundMark x1="19116" y1="12639" x2="4748" y2="21250"/>
                        <a14:foregroundMark x1="5078" y1="50694" x2="19240" y2="49722"/>
                        <a14:foregroundMark x1="1073" y1="84028" x2="18126" y2="90972"/>
                        <a14:foregroundMark x1="16391" y1="88333" x2="19240" y2="63056"/>
                        <a14:foregroundMark x1="26755" y1="64722" x2="26755" y2="64722"/>
                        <a14:foregroundMark x1="26920" y1="65278" x2="33774" y2="96944"/>
                        <a14:foregroundMark x1="24525" y1="51250" x2="30429" y2="51250"/>
                        <a14:foregroundMark x1="28654" y1="39444" x2="28654" y2="39444"/>
                        <a14:foregroundMark x1="27085" y1="38472" x2="27085" y2="38472"/>
                        <a14:foregroundMark x1="27085" y1="38472" x2="26755" y2="4583"/>
                        <a14:foregroundMark x1="61685" y1="36806" x2="61850" y2="3056"/>
                        <a14:foregroundMark x1="52106" y1="51806" x2="69034" y2="49167"/>
                        <a14:foregroundMark x1="73782" y1="49722" x2="78902" y2="51250"/>
                        <a14:foregroundMark x1="77291" y1="67361" x2="87531" y2="94167"/>
                        <a14:foregroundMark x1="93105" y1="87778" x2="93105" y2="87778"/>
                        <a14:foregroundMark x1="93435" y1="87778" x2="98348" y2="81389"/>
                        <a14:foregroundMark x1="96284" y1="23333" x2="85590" y2="9444"/>
                        <a14:foregroundMark x1="87985" y1="41667" x2="88315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80" y="18697704"/>
            <a:ext cx="3692331" cy="1097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948" y="4229299"/>
            <a:ext cx="16480147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500" b="1" dirty="0">
                <a:cs typeface="Calibri"/>
              </a:rPr>
              <a:t>Department Travel Cards are issued to an individual who is an active SLAC employee (e.g., Travel Administrator), and is assigned as the cardholder for a directorate/department. The cards should only be used for pre-authorized SLAC travel-related purchases for new hires, visitors, sponsored guests and non </a:t>
            </a:r>
            <a:r>
              <a:rPr lang="en-US" sz="1500" b="1" dirty="0">
                <a:cs typeface="Calibri"/>
                <a:hlinkClick r:id="rId8"/>
              </a:rPr>
              <a:t>CWR-SU</a:t>
            </a:r>
            <a:r>
              <a:rPr lang="en-US" sz="1500" b="1" dirty="0">
                <a:cs typeface="Calibri"/>
              </a:rPr>
              <a:t> employees such as Stanford University faculty, staff, students, postdocs and fellows.</a:t>
            </a:r>
            <a:endParaRPr lang="en-US" b="1" dirty="0">
              <a:cs typeface="Calibri"/>
            </a:endParaRPr>
          </a:p>
        </p:txBody>
      </p:sp>
      <p:sp>
        <p:nvSpPr>
          <p:cNvPr id="61" name="Chevron 60"/>
          <p:cNvSpPr/>
          <p:nvPr/>
        </p:nvSpPr>
        <p:spPr>
          <a:xfrm rot="5400000">
            <a:off x="7007471" y="8101477"/>
            <a:ext cx="958955" cy="2282927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hlinkClick r:id="rId9"/>
              </a:rPr>
              <a:t>Access Sponsored Guest Account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 rot="5400000">
            <a:off x="3489852" y="7909023"/>
            <a:ext cx="901008" cy="2532143"/>
          </a:xfrm>
          <a:prstGeom prst="chevron">
            <a:avLst>
              <a:gd name="adj" fmla="val 8903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Makes travel arrangements using the </a:t>
            </a:r>
            <a:r>
              <a:rPr lang="en-US" sz="1300" dirty="0">
                <a:solidFill>
                  <a:schemeClr val="bg1"/>
                </a:solidFill>
                <a:hlinkClick r:id="rId10"/>
              </a:rPr>
              <a:t>SLAC Dept. T- Card </a:t>
            </a:r>
            <a:r>
              <a:rPr lang="en-US" sz="1300" dirty="0">
                <a:solidFill>
                  <a:schemeClr val="bg1"/>
                </a:solidFill>
              </a:rPr>
              <a:t>and </a:t>
            </a:r>
            <a:r>
              <a:rPr lang="en-US" sz="1300" dirty="0">
                <a:solidFill>
                  <a:schemeClr val="bg1"/>
                </a:solidFill>
                <a:hlinkClick r:id="rId11"/>
              </a:rPr>
              <a:t>SLAC Booking Channels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-20935" y="16869698"/>
            <a:ext cx="39032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Helpful Links:</a:t>
            </a:r>
          </a:p>
          <a:p>
            <a:r>
              <a:rPr lang="en-US" sz="1400" dirty="0">
                <a:hlinkClick r:id="rId12"/>
              </a:rPr>
              <a:t>SLAC Travel Policies</a:t>
            </a:r>
            <a:endParaRPr lang="en-US" sz="1400" dirty="0"/>
          </a:p>
          <a:p>
            <a:r>
              <a:rPr lang="en-US" sz="1400" dirty="0">
                <a:hlinkClick r:id="rId13"/>
              </a:rPr>
              <a:t>Concur Quick Start Guides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SLAC Travel Card</a:t>
            </a:r>
            <a:endParaRPr lang="en-US" sz="1400" dirty="0"/>
          </a:p>
          <a:p>
            <a:r>
              <a:rPr lang="en-US" sz="1400" dirty="0">
                <a:hlinkClick r:id="rId14"/>
              </a:rPr>
              <a:t>Adding JP Morgan Expenses Quick Start Guide</a:t>
            </a:r>
            <a:endParaRPr lang="en-US" sz="1400" dirty="0"/>
          </a:p>
          <a:p>
            <a:r>
              <a:rPr lang="en-US" sz="1400" dirty="0">
                <a:hlinkClick r:id="rId15"/>
              </a:rPr>
              <a:t>Creating a Sponsored Guest Account</a:t>
            </a:r>
            <a:endParaRPr lang="en-US" sz="1400" dirty="0"/>
          </a:p>
          <a:p>
            <a:pPr lvl="0"/>
            <a:endParaRPr lang="en-US" sz="1400" dirty="0"/>
          </a:p>
          <a:p>
            <a:endParaRPr lang="en-US" sz="2000" dirty="0"/>
          </a:p>
        </p:txBody>
      </p:sp>
      <p:sp>
        <p:nvSpPr>
          <p:cNvPr id="55" name="Chevron 54">
            <a:hlinkClick r:id="rId16"/>
          </p:cNvPr>
          <p:cNvSpPr/>
          <p:nvPr/>
        </p:nvSpPr>
        <p:spPr>
          <a:xfrm rot="5400000">
            <a:off x="7007474" y="7107570"/>
            <a:ext cx="958955" cy="2282933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Receives Approval to Travel</a:t>
            </a:r>
          </a:p>
        </p:txBody>
      </p:sp>
      <p:sp>
        <p:nvSpPr>
          <p:cNvPr id="106" name="Chevron 105"/>
          <p:cNvSpPr/>
          <p:nvPr/>
        </p:nvSpPr>
        <p:spPr>
          <a:xfrm rot="5400000">
            <a:off x="3468823" y="5941895"/>
            <a:ext cx="885937" cy="2539172"/>
          </a:xfrm>
          <a:prstGeom prst="chevron">
            <a:avLst>
              <a:gd name="adj" fmla="val 8870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Emails a copy to </a:t>
            </a:r>
            <a:r>
              <a:rPr lang="en-US" sz="1300" dirty="0">
                <a:solidFill>
                  <a:schemeClr val="bg1"/>
                </a:solidFill>
                <a:hlinkClick r:id="rId17"/>
              </a:rPr>
              <a:t>travel@slac.Stanford.edu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13CA5-8104-4B61-8587-707949465CB2}"/>
              </a:ext>
            </a:extLst>
          </p:cNvPr>
          <p:cNvSpPr txBox="1"/>
          <p:nvPr/>
        </p:nvSpPr>
        <p:spPr>
          <a:xfrm>
            <a:off x="7000875" y="99726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70" name="Chevron 54">
            <a:hlinkClick r:id="rId16"/>
            <a:extLst>
              <a:ext uri="{FF2B5EF4-FFF2-40B4-BE49-F238E27FC236}">
                <a16:creationId xmlns:a16="http://schemas.microsoft.com/office/drawing/2014/main" id="{2243F28F-388B-492D-BE5A-061398087461}"/>
              </a:ext>
            </a:extLst>
          </p:cNvPr>
          <p:cNvSpPr/>
          <p:nvPr/>
        </p:nvSpPr>
        <p:spPr>
          <a:xfrm rot="5400000">
            <a:off x="7007473" y="5127963"/>
            <a:ext cx="958955" cy="2282933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Receives Invitation Letter</a:t>
            </a:r>
          </a:p>
        </p:txBody>
      </p:sp>
      <p:sp>
        <p:nvSpPr>
          <p:cNvPr id="75" name="Chevron 105">
            <a:extLst>
              <a:ext uri="{FF2B5EF4-FFF2-40B4-BE49-F238E27FC236}">
                <a16:creationId xmlns:a16="http://schemas.microsoft.com/office/drawing/2014/main" id="{64B8DBB2-57C8-438E-9D1E-C457E3566269}"/>
              </a:ext>
            </a:extLst>
          </p:cNvPr>
          <p:cNvSpPr/>
          <p:nvPr/>
        </p:nvSpPr>
        <p:spPr>
          <a:xfrm rot="5400000">
            <a:off x="3480314" y="6937368"/>
            <a:ext cx="885937" cy="2539172"/>
          </a:xfrm>
          <a:prstGeom prst="chevron">
            <a:avLst>
              <a:gd name="adj" fmla="val 8870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Receives approval from Travel Office via Service Now Incident</a:t>
            </a:r>
          </a:p>
        </p:txBody>
      </p:sp>
      <p:sp>
        <p:nvSpPr>
          <p:cNvPr id="78" name="Chevron 60">
            <a:extLst>
              <a:ext uri="{FF2B5EF4-FFF2-40B4-BE49-F238E27FC236}">
                <a16:creationId xmlns:a16="http://schemas.microsoft.com/office/drawing/2014/main" id="{4EEA78B9-3CA9-4DB3-BE60-C4DF80DB4A88}"/>
              </a:ext>
            </a:extLst>
          </p:cNvPr>
          <p:cNvSpPr/>
          <p:nvPr/>
        </p:nvSpPr>
        <p:spPr>
          <a:xfrm rot="5400000">
            <a:off x="7007470" y="9143271"/>
            <a:ext cx="958955" cy="2282927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Travels and incurs various compliant expenses</a:t>
            </a:r>
          </a:p>
        </p:txBody>
      </p:sp>
      <p:sp>
        <p:nvSpPr>
          <p:cNvPr id="79" name="Chevron 60">
            <a:extLst>
              <a:ext uri="{FF2B5EF4-FFF2-40B4-BE49-F238E27FC236}">
                <a16:creationId xmlns:a16="http://schemas.microsoft.com/office/drawing/2014/main" id="{BF230719-9032-45D0-8E86-B9752E55AEB5}"/>
              </a:ext>
            </a:extLst>
          </p:cNvPr>
          <p:cNvSpPr/>
          <p:nvPr/>
        </p:nvSpPr>
        <p:spPr>
          <a:xfrm rot="5400000">
            <a:off x="7043513" y="10132307"/>
            <a:ext cx="958955" cy="2282927"/>
          </a:xfrm>
          <a:prstGeom prst="chevron">
            <a:avLst>
              <a:gd name="adj" fmla="val 12904"/>
            </a:avLst>
          </a:prstGeom>
          <a:solidFill>
            <a:srgbClr val="2E75B6">
              <a:alpha val="65098"/>
            </a:srgbClr>
          </a:solidFill>
          <a:ln>
            <a:solidFill>
              <a:srgbClr val="2E75B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Reports actual expenses and </a:t>
            </a:r>
            <a:r>
              <a:rPr lang="en-US" sz="1300" dirty="0">
                <a:solidFill>
                  <a:schemeClr val="bg1"/>
                </a:solidFill>
                <a:hlinkClick r:id="rId18"/>
              </a:rPr>
              <a:t>provides required documents </a:t>
            </a:r>
            <a:r>
              <a:rPr lang="en-US" sz="1300" dirty="0">
                <a:solidFill>
                  <a:schemeClr val="bg1"/>
                </a:solidFill>
              </a:rPr>
              <a:t>on Expense Report</a:t>
            </a:r>
          </a:p>
        </p:txBody>
      </p:sp>
      <p:sp>
        <p:nvSpPr>
          <p:cNvPr id="91" name="Chevron 64">
            <a:extLst>
              <a:ext uri="{FF2B5EF4-FFF2-40B4-BE49-F238E27FC236}">
                <a16:creationId xmlns:a16="http://schemas.microsoft.com/office/drawing/2014/main" id="{9032454C-46DD-4DB4-AC4A-491D1AE55E29}"/>
              </a:ext>
            </a:extLst>
          </p:cNvPr>
          <p:cNvSpPr/>
          <p:nvPr/>
        </p:nvSpPr>
        <p:spPr>
          <a:xfrm rot="5400000">
            <a:off x="3430197" y="9965198"/>
            <a:ext cx="958955" cy="2534942"/>
          </a:xfrm>
          <a:prstGeom prst="chevron">
            <a:avLst>
              <a:gd name="adj" fmla="val 12904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>
              <a:solidFill>
                <a:schemeClr val="bg1"/>
              </a:solidFill>
              <a:hlinkClick r:id="rId14"/>
            </a:endParaRPr>
          </a:p>
          <a:p>
            <a:pPr algn="ctr"/>
            <a:r>
              <a:rPr lang="en-US" sz="1300" dirty="0">
                <a:solidFill>
                  <a:schemeClr val="bg1"/>
                </a:solidFill>
                <a:hlinkClick r:id="rId19"/>
              </a:rPr>
              <a:t>*Reconciles SLAC Travel Card Transactions in Concur </a:t>
            </a:r>
            <a:r>
              <a:rPr lang="en-US" sz="1300" dirty="0">
                <a:solidFill>
                  <a:schemeClr val="bg1"/>
                </a:solidFill>
              </a:rPr>
              <a:t>and ensures to  </a:t>
            </a:r>
            <a:r>
              <a:rPr lang="en-US" sz="1300" dirty="0">
                <a:solidFill>
                  <a:schemeClr val="bg1"/>
                </a:solidFill>
                <a:hlinkClick r:id="rId18"/>
              </a:rPr>
              <a:t>provide required documents</a:t>
            </a:r>
            <a:endParaRPr lang="en-US" sz="1300" dirty="0">
              <a:solidFill>
                <a:schemeClr val="bg1"/>
              </a:solidFill>
            </a:endParaRP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92" name="Down Arrow Callout 106">
            <a:extLst>
              <a:ext uri="{FF2B5EF4-FFF2-40B4-BE49-F238E27FC236}">
                <a16:creationId xmlns:a16="http://schemas.microsoft.com/office/drawing/2014/main" id="{F3B07E96-DA82-4343-8906-BFFDFCA02EE7}"/>
              </a:ext>
            </a:extLst>
          </p:cNvPr>
          <p:cNvSpPr/>
          <p:nvPr/>
        </p:nvSpPr>
        <p:spPr>
          <a:xfrm>
            <a:off x="9825476" y="5198491"/>
            <a:ext cx="2528880" cy="438445"/>
          </a:xfrm>
          <a:prstGeom prst="downArrowCallout">
            <a:avLst>
              <a:gd name="adj1" fmla="val 25000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 err="1"/>
              <a:t>Travel@SLAC</a:t>
            </a:r>
            <a:endParaRPr lang="en-US" sz="1300" b="1" dirty="0"/>
          </a:p>
        </p:txBody>
      </p:sp>
      <p:sp>
        <p:nvSpPr>
          <p:cNvPr id="93" name="Chevron 161">
            <a:extLst>
              <a:ext uri="{FF2B5EF4-FFF2-40B4-BE49-F238E27FC236}">
                <a16:creationId xmlns:a16="http://schemas.microsoft.com/office/drawing/2014/main" id="{A098EB36-2611-48BF-9B23-727B00766423}"/>
              </a:ext>
            </a:extLst>
          </p:cNvPr>
          <p:cNvSpPr/>
          <p:nvPr/>
        </p:nvSpPr>
        <p:spPr>
          <a:xfrm rot="5400000">
            <a:off x="10658078" y="4956146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Receives Invitation Letter</a:t>
            </a:r>
          </a:p>
        </p:txBody>
      </p:sp>
      <p:sp>
        <p:nvSpPr>
          <p:cNvPr id="94" name="Down Arrow Callout 82">
            <a:extLst>
              <a:ext uri="{FF2B5EF4-FFF2-40B4-BE49-F238E27FC236}">
                <a16:creationId xmlns:a16="http://schemas.microsoft.com/office/drawing/2014/main" id="{CBF69A60-D258-4FB6-A382-34226CFBF405}"/>
              </a:ext>
            </a:extLst>
          </p:cNvPr>
          <p:cNvSpPr/>
          <p:nvPr/>
        </p:nvSpPr>
        <p:spPr>
          <a:xfrm>
            <a:off x="6381523" y="11899310"/>
            <a:ext cx="2282931" cy="445399"/>
          </a:xfrm>
          <a:prstGeom prst="downArrowCallout">
            <a:avLst>
              <a:gd name="adj1" fmla="val 25000"/>
              <a:gd name="adj2" fmla="val 7379"/>
              <a:gd name="adj3" fmla="val 0"/>
              <a:gd name="adj4" fmla="val 100000"/>
            </a:avLst>
          </a:prstGeom>
          <a:solidFill>
            <a:srgbClr val="2E75B6">
              <a:alpha val="65098"/>
            </a:srgb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Receives Payment</a:t>
            </a:r>
          </a:p>
        </p:txBody>
      </p:sp>
      <p:sp>
        <p:nvSpPr>
          <p:cNvPr id="95" name="Chevron 161">
            <a:extLst>
              <a:ext uri="{FF2B5EF4-FFF2-40B4-BE49-F238E27FC236}">
                <a16:creationId xmlns:a16="http://schemas.microsoft.com/office/drawing/2014/main" id="{7C2F07AA-F49C-416E-9E6E-8D5018CEE7B8}"/>
              </a:ext>
            </a:extLst>
          </p:cNvPr>
          <p:cNvSpPr/>
          <p:nvPr/>
        </p:nvSpPr>
        <p:spPr>
          <a:xfrm rot="5400000">
            <a:off x="10647786" y="5940280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Reviews Service Now Incident</a:t>
            </a:r>
          </a:p>
        </p:txBody>
      </p:sp>
      <p:sp>
        <p:nvSpPr>
          <p:cNvPr id="96" name="Chevron 161">
            <a:extLst>
              <a:ext uri="{FF2B5EF4-FFF2-40B4-BE49-F238E27FC236}">
                <a16:creationId xmlns:a16="http://schemas.microsoft.com/office/drawing/2014/main" id="{EF26BFBE-72DC-432B-8CE0-A3886A51137F}"/>
              </a:ext>
            </a:extLst>
          </p:cNvPr>
          <p:cNvSpPr/>
          <p:nvPr/>
        </p:nvSpPr>
        <p:spPr>
          <a:xfrm rot="5400000">
            <a:off x="10647318" y="6935753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Provides Approval to Travel</a:t>
            </a:r>
          </a:p>
        </p:txBody>
      </p:sp>
      <p:sp>
        <p:nvSpPr>
          <p:cNvPr id="97" name="Chevron 161">
            <a:extLst>
              <a:ext uri="{FF2B5EF4-FFF2-40B4-BE49-F238E27FC236}">
                <a16:creationId xmlns:a16="http://schemas.microsoft.com/office/drawing/2014/main" id="{B461541F-AFBF-4241-BFF6-CC421A640B7B}"/>
              </a:ext>
            </a:extLst>
          </p:cNvPr>
          <p:cNvSpPr/>
          <p:nvPr/>
        </p:nvSpPr>
        <p:spPr>
          <a:xfrm rot="5400000">
            <a:off x="10658077" y="7915235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Supports any inquiries pertaining to travel arrangements</a:t>
            </a:r>
          </a:p>
        </p:txBody>
      </p:sp>
      <p:sp>
        <p:nvSpPr>
          <p:cNvPr id="98" name="Chevron 161">
            <a:extLst>
              <a:ext uri="{FF2B5EF4-FFF2-40B4-BE49-F238E27FC236}">
                <a16:creationId xmlns:a16="http://schemas.microsoft.com/office/drawing/2014/main" id="{F5F2D916-ECD0-4951-A45D-2595FB65B9A9}"/>
              </a:ext>
            </a:extLst>
          </p:cNvPr>
          <p:cNvSpPr/>
          <p:nvPr/>
        </p:nvSpPr>
        <p:spPr>
          <a:xfrm rot="5400000">
            <a:off x="10692972" y="8894717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Receives Expense Report(s)</a:t>
            </a:r>
          </a:p>
        </p:txBody>
      </p:sp>
      <p:sp>
        <p:nvSpPr>
          <p:cNvPr id="99" name="Chevron 161">
            <a:extLst>
              <a:ext uri="{FF2B5EF4-FFF2-40B4-BE49-F238E27FC236}">
                <a16:creationId xmlns:a16="http://schemas.microsoft.com/office/drawing/2014/main" id="{C1D2252F-F77B-4CC8-805F-796BE27A3AA7}"/>
              </a:ext>
            </a:extLst>
          </p:cNvPr>
          <p:cNvSpPr/>
          <p:nvPr/>
        </p:nvSpPr>
        <p:spPr>
          <a:xfrm rot="5400000">
            <a:off x="10692970" y="9951843"/>
            <a:ext cx="873967" cy="2539172"/>
          </a:xfrm>
          <a:prstGeom prst="chevron">
            <a:avLst>
              <a:gd name="adj" fmla="val 8870"/>
            </a:avLst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Audits Expense Report(s)</a:t>
            </a:r>
          </a:p>
        </p:txBody>
      </p:sp>
      <p:sp>
        <p:nvSpPr>
          <p:cNvPr id="101" name="Down Arrow Callout 106">
            <a:extLst>
              <a:ext uri="{FF2B5EF4-FFF2-40B4-BE49-F238E27FC236}">
                <a16:creationId xmlns:a16="http://schemas.microsoft.com/office/drawing/2014/main" id="{87DA4217-191C-4A72-8924-17827633EDDA}"/>
              </a:ext>
            </a:extLst>
          </p:cNvPr>
          <p:cNvSpPr/>
          <p:nvPr/>
        </p:nvSpPr>
        <p:spPr>
          <a:xfrm>
            <a:off x="9860368" y="11856998"/>
            <a:ext cx="2528880" cy="438445"/>
          </a:xfrm>
          <a:prstGeom prst="downArrowCallout">
            <a:avLst>
              <a:gd name="adj1" fmla="val 25000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Approves Expense Report(s)</a:t>
            </a:r>
          </a:p>
        </p:txBody>
      </p:sp>
      <p:sp>
        <p:nvSpPr>
          <p:cNvPr id="102" name="Down Arrow Callout 106">
            <a:extLst>
              <a:ext uri="{FF2B5EF4-FFF2-40B4-BE49-F238E27FC236}">
                <a16:creationId xmlns:a16="http://schemas.microsoft.com/office/drawing/2014/main" id="{0776C68F-D939-43C4-B5B9-F6AE31EBEB98}"/>
              </a:ext>
            </a:extLst>
          </p:cNvPr>
          <p:cNvSpPr/>
          <p:nvPr/>
        </p:nvSpPr>
        <p:spPr>
          <a:xfrm>
            <a:off x="2663989" y="11846556"/>
            <a:ext cx="2528880" cy="438445"/>
          </a:xfrm>
          <a:prstGeom prst="downArrowCallout">
            <a:avLst>
              <a:gd name="adj1" fmla="val 25000"/>
              <a:gd name="adj2" fmla="val 0"/>
              <a:gd name="adj3" fmla="val 0"/>
              <a:gd name="adj4" fmla="val 100000"/>
            </a:avLst>
          </a:prstGeom>
          <a:solidFill>
            <a:srgbClr val="70AD47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795" tIns="25897" rIns="51795" bIns="25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Receives Approval on Expense 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B7D5E3-2B2B-4F49-81A1-BEFA41CE823E}"/>
              </a:ext>
            </a:extLst>
          </p:cNvPr>
          <p:cNvSpPr txBox="1"/>
          <p:nvPr/>
        </p:nvSpPr>
        <p:spPr>
          <a:xfrm>
            <a:off x="2674284" y="12462245"/>
            <a:ext cx="2502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*Department travel admins only reconcile SLAC Department Travel Card transactions; they do not report any out-of-pocket expenses for Sponsored Guests/Visitors on their Concur Expense Report.</a:t>
            </a:r>
          </a:p>
        </p:txBody>
      </p:sp>
    </p:spTree>
    <p:extLst>
      <p:ext uri="{BB962C8B-B14F-4D97-AF65-F5344CB8AC3E}">
        <p14:creationId xmlns:p14="http://schemas.microsoft.com/office/powerpoint/2010/main" val="300954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2AB5021570A428BB2C310BBE7C935" ma:contentTypeVersion="2" ma:contentTypeDescription="Create a new document." ma:contentTypeScope="" ma:versionID="02e6309ec9033accf68c58870dba4668">
  <xsd:schema xmlns:xsd="http://www.w3.org/2001/XMLSchema" xmlns:xs="http://www.w3.org/2001/XMLSchema" xmlns:p="http://schemas.microsoft.com/office/2006/metadata/properties" xmlns:ns2="2b2fc5e7-45a1-4550-880d-d2fe02cc72b3" targetNamespace="http://schemas.microsoft.com/office/2006/metadata/properties" ma:root="true" ma:fieldsID="dc4a557ec41865b6a23be4dc27a75ddd" ns2:_="">
    <xsd:import namespace="2b2fc5e7-45a1-4550-880d-d2fe02cc7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fc5e7-45a1-4550-880d-d2fe02cc7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BC66D-26C3-4DA3-9B10-621E794AC035}">
  <ds:schemaRefs>
    <ds:schemaRef ds:uri="2b2fc5e7-45a1-4550-880d-d2fe02cc7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D3B3E4-643C-4CBF-B4A3-C5786DB36E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429FC-F06D-4871-A221-057EFBE429A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b2fc5e7-45a1-4550-880d-d2fe02cc72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282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Guevarra, Dana Marie S.</dc:creator>
  <cp:lastModifiedBy>Liz Trokey</cp:lastModifiedBy>
  <cp:revision>8</cp:revision>
  <dcterms:created xsi:type="dcterms:W3CDTF">2020-05-18T16:42:55Z</dcterms:created>
  <dcterms:modified xsi:type="dcterms:W3CDTF">2022-09-12T17:26:53Z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0x010100C5A2AB5021570A428BB2C310BBE7C935</vt:lpwstr>
  </property>
</Properties>
</file>