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4"/>
    <p:sldMasterId id="2147483683" r:id="rId5"/>
  </p:sldMasterIdLst>
  <p:notesMasterIdLst>
    <p:notesMasterId r:id="rId32"/>
  </p:notesMasterIdLst>
  <p:sldIdLst>
    <p:sldId id="283" r:id="rId6"/>
    <p:sldId id="281" r:id="rId7"/>
    <p:sldId id="286" r:id="rId8"/>
    <p:sldId id="284" r:id="rId9"/>
    <p:sldId id="285" r:id="rId10"/>
    <p:sldId id="287" r:id="rId11"/>
    <p:sldId id="289" r:id="rId12"/>
    <p:sldId id="290" r:id="rId13"/>
    <p:sldId id="261" r:id="rId14"/>
    <p:sldId id="291" r:id="rId15"/>
    <p:sldId id="294" r:id="rId16"/>
    <p:sldId id="295" r:id="rId17"/>
    <p:sldId id="293" r:id="rId18"/>
    <p:sldId id="310" r:id="rId19"/>
    <p:sldId id="309" r:id="rId20"/>
    <p:sldId id="296" r:id="rId21"/>
    <p:sldId id="298" r:id="rId22"/>
    <p:sldId id="299" r:id="rId23"/>
    <p:sldId id="300" r:id="rId24"/>
    <p:sldId id="297" r:id="rId25"/>
    <p:sldId id="301" r:id="rId26"/>
    <p:sldId id="302" r:id="rId27"/>
    <p:sldId id="304" r:id="rId28"/>
    <p:sldId id="305" r:id="rId29"/>
    <p:sldId id="306" r:id="rId30"/>
    <p:sldId id="30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72" autoAdjust="0"/>
    <p:restoredTop sz="94660"/>
  </p:normalViewPr>
  <p:slideViewPr>
    <p:cSldViewPr snapToGrid="0">
      <p:cViewPr varScale="1">
        <p:scale>
          <a:sx n="69" d="100"/>
          <a:sy n="69" d="100"/>
        </p:scale>
        <p:origin x="38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8FADE-6840-46BA-A293-B11943B586DB}" type="datetimeFigureOut">
              <a:rPr lang="en-US" smtClean="0"/>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8B641-8BC7-4C60-946D-1BE8B1BD7F58}" type="slidenum">
              <a:rPr lang="en-US" smtClean="0"/>
              <a:t>‹#›</a:t>
            </a:fld>
            <a:endParaRPr lang="en-US"/>
          </a:p>
        </p:txBody>
      </p:sp>
    </p:spTree>
    <p:extLst>
      <p:ext uri="{BB962C8B-B14F-4D97-AF65-F5344CB8AC3E}">
        <p14:creationId xmlns:p14="http://schemas.microsoft.com/office/powerpoint/2010/main" val="300855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a:t>
            </a:fld>
            <a:endParaRPr lang="en-US" dirty="0"/>
          </a:p>
        </p:txBody>
      </p:sp>
    </p:spTree>
    <p:extLst>
      <p:ext uri="{BB962C8B-B14F-4D97-AF65-F5344CB8AC3E}">
        <p14:creationId xmlns:p14="http://schemas.microsoft.com/office/powerpoint/2010/main" val="2880915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6</a:t>
            </a:fld>
            <a:endParaRPr lang="en-US" dirty="0"/>
          </a:p>
        </p:txBody>
      </p:sp>
    </p:spTree>
    <p:extLst>
      <p:ext uri="{BB962C8B-B14F-4D97-AF65-F5344CB8AC3E}">
        <p14:creationId xmlns:p14="http://schemas.microsoft.com/office/powerpoint/2010/main" val="52617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0523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10</a:t>
            </a:fld>
            <a:endParaRPr lang="en-US" dirty="0"/>
          </a:p>
        </p:txBody>
      </p:sp>
    </p:spTree>
    <p:extLst>
      <p:ext uri="{BB962C8B-B14F-4D97-AF65-F5344CB8AC3E}">
        <p14:creationId xmlns:p14="http://schemas.microsoft.com/office/powerpoint/2010/main" val="403455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13</a:t>
            </a:fld>
            <a:endParaRPr lang="en-US" dirty="0"/>
          </a:p>
        </p:txBody>
      </p:sp>
    </p:spTree>
    <p:extLst>
      <p:ext uri="{BB962C8B-B14F-4D97-AF65-F5344CB8AC3E}">
        <p14:creationId xmlns:p14="http://schemas.microsoft.com/office/powerpoint/2010/main" val="361328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14</a:t>
            </a:fld>
            <a:endParaRPr lang="en-US" dirty="0"/>
          </a:p>
        </p:txBody>
      </p:sp>
    </p:spTree>
    <p:extLst>
      <p:ext uri="{BB962C8B-B14F-4D97-AF65-F5344CB8AC3E}">
        <p14:creationId xmlns:p14="http://schemas.microsoft.com/office/powerpoint/2010/main" val="92390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21</a:t>
            </a:fld>
            <a:endParaRPr lang="en-US" dirty="0"/>
          </a:p>
        </p:txBody>
      </p:sp>
    </p:spTree>
    <p:extLst>
      <p:ext uri="{BB962C8B-B14F-4D97-AF65-F5344CB8AC3E}">
        <p14:creationId xmlns:p14="http://schemas.microsoft.com/office/powerpoint/2010/main" val="336196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26</a:t>
            </a:fld>
            <a:endParaRPr lang="en-US" dirty="0"/>
          </a:p>
        </p:txBody>
      </p:sp>
    </p:spTree>
    <p:extLst>
      <p:ext uri="{BB962C8B-B14F-4D97-AF65-F5344CB8AC3E}">
        <p14:creationId xmlns:p14="http://schemas.microsoft.com/office/powerpoint/2010/main" val="1737359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BBD4D-A077-694F-949C-816E31DDFCB4}"/>
              </a:ext>
            </a:extLst>
          </p:cNvPr>
          <p:cNvSpPr/>
          <p:nvPr/>
        </p:nvSpPr>
        <p:spPr>
          <a:xfrm>
            <a:off x="0" y="5828144"/>
            <a:ext cx="12192000" cy="102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line dot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5" y="-4795"/>
            <a:ext cx="12190993" cy="6867593"/>
          </a:xfrm>
          <a:prstGeom prst="rect">
            <a:avLst/>
          </a:prstGeom>
        </p:spPr>
      </p:pic>
      <p:pic>
        <p:nvPicPr>
          <p:cNvPr id="16" name="logo SLAC">
            <a:extLst>
              <a:ext uri="{FF2B5EF4-FFF2-40B4-BE49-F238E27FC236}">
                <a16:creationId xmlns:a16="http://schemas.microsoft.com/office/drawing/2014/main" id="{9B359C41-4F1D-C34A-A6F5-56B5093A7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298" y="6089141"/>
            <a:ext cx="3070359" cy="892049"/>
          </a:xfrm>
          <a:prstGeom prst="rect">
            <a:avLst/>
          </a:prstGeom>
        </p:spPr>
      </p:pic>
      <p:sp>
        <p:nvSpPr>
          <p:cNvPr id="2" name="Title 1"/>
          <p:cNvSpPr>
            <a:spLocks noGrp="1"/>
          </p:cNvSpPr>
          <p:nvPr>
            <p:ph type="ctrTitle"/>
          </p:nvPr>
        </p:nvSpPr>
        <p:spPr>
          <a:xfrm>
            <a:off x="742953" y="536577"/>
            <a:ext cx="10678583" cy="2246313"/>
          </a:xfrm>
        </p:spPr>
        <p:txBody>
          <a:bodyPr anchor="b" anchorCtr="0">
            <a:noAutofit/>
          </a:bodyPr>
          <a:lstStyle>
            <a:lvl1pPr>
              <a:defRPr sz="5733"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769409" y="3640441"/>
            <a:ext cx="10653183" cy="2187703"/>
          </a:xfrm>
        </p:spPr>
        <p:txBody>
          <a:bodyPr>
            <a:noAutofit/>
          </a:bodyPr>
          <a:lstStyle>
            <a:lvl1pPr marL="0" indent="0" algn="l">
              <a:lnSpc>
                <a:spcPct val="110000"/>
              </a:lnSpc>
              <a:buNone/>
              <a:defRPr sz="2133" b="0">
                <a:solidFill>
                  <a:schemeClr val="bg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CA" dirty="0"/>
          </a:p>
        </p:txBody>
      </p:sp>
      <p:sp>
        <p:nvSpPr>
          <p:cNvPr id="15" name="Text Placeholder 14"/>
          <p:cNvSpPr>
            <a:spLocks noGrp="1"/>
          </p:cNvSpPr>
          <p:nvPr>
            <p:ph type="body" sz="quarter" idx="11" hasCustomPrompt="1"/>
          </p:nvPr>
        </p:nvSpPr>
        <p:spPr>
          <a:xfrm>
            <a:off x="742953" y="2755013"/>
            <a:ext cx="10678583" cy="635889"/>
          </a:xfrm>
        </p:spPr>
        <p:txBody>
          <a:bodyPr>
            <a:noAutofit/>
          </a:bodyPr>
          <a:lstStyle>
            <a:lvl1pPr>
              <a:lnSpc>
                <a:spcPct val="100000"/>
              </a:lnSpc>
              <a:defRPr sz="5600" b="0">
                <a:solidFill>
                  <a:schemeClr val="tx1"/>
                </a:solidFill>
                <a:latin typeface="Arial" pitchFamily="34" charset="0"/>
                <a:cs typeface="Arial" pitchFamily="34" charset="0"/>
              </a:defRPr>
            </a:lvl1pPr>
          </a:lstStyle>
          <a:p>
            <a:pPr lvl="0"/>
            <a:r>
              <a:rPr lang="en-CA" dirty="0"/>
              <a:t>Click to edit Master subtitle style</a:t>
            </a:r>
          </a:p>
        </p:txBody>
      </p:sp>
      <p:pic>
        <p:nvPicPr>
          <p:cNvPr id="9" name="Picture 8">
            <a:extLst>
              <a:ext uri="{FF2B5EF4-FFF2-40B4-BE49-F238E27FC236}">
                <a16:creationId xmlns:a16="http://schemas.microsoft.com/office/drawing/2014/main" id="{5512191F-B767-D04B-9D40-AFF96A3B3B20}"/>
              </a:ext>
            </a:extLst>
          </p:cNvPr>
          <p:cNvPicPr>
            <a:picLocks noChangeAspect="1"/>
          </p:cNvPicPr>
          <p:nvPr/>
        </p:nvPicPr>
        <p:blipFill>
          <a:blip r:embed="rId4"/>
          <a:stretch>
            <a:fillRect/>
          </a:stretch>
        </p:blipFill>
        <p:spPr>
          <a:xfrm>
            <a:off x="769408" y="6089140"/>
            <a:ext cx="2946400" cy="432257"/>
          </a:xfrm>
          <a:prstGeom prst="rect">
            <a:avLst/>
          </a:prstGeom>
        </p:spPr>
      </p:pic>
    </p:spTree>
    <p:extLst>
      <p:ext uri="{BB962C8B-B14F-4D97-AF65-F5344CB8AC3E}">
        <p14:creationId xmlns:p14="http://schemas.microsoft.com/office/powerpoint/2010/main" val="102394109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1" y="1"/>
            <a:ext cx="9144025" cy="1252732"/>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 y="821944"/>
            <a:ext cx="11580392" cy="270256"/>
          </a:xfrm>
          <a:prstGeom prst="rect">
            <a:avLst/>
          </a:prstGeom>
        </p:spPr>
      </p:pic>
      <p:sp>
        <p:nvSpPr>
          <p:cNvPr id="8" name="Slide Number Placeholder 7"/>
          <p:cNvSpPr>
            <a:spLocks noGrp="1"/>
          </p:cNvSpPr>
          <p:nvPr>
            <p:ph type="sldNum" sz="quarter" idx="11"/>
          </p:nvPr>
        </p:nvSpPr>
        <p:spPr/>
        <p:txBody>
          <a:bodyPr/>
          <a:lstStyle/>
          <a:p>
            <a:fld id="{69E57DC2-970A-4B3E-BB1C-7A09969E49DF}"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609600" y="1243584"/>
            <a:ext cx="10811933" cy="5065523"/>
          </a:xfrm>
        </p:spPr>
        <p:txBody>
          <a:bodyPr/>
          <a:lstStyle>
            <a:lvl1pPr>
              <a:buClr>
                <a:srgbClr val="981E32"/>
              </a:buClr>
              <a:defRPr/>
            </a:lvl1pPr>
            <a:lvl2pPr>
              <a:spcBef>
                <a:spcPts val="0"/>
              </a:spcBef>
              <a:buClr>
                <a:srgbClr val="981E32"/>
              </a:buClr>
              <a:defRPr sz="2933"/>
            </a:lvl2pPr>
            <a:lvl3pPr>
              <a:buClr>
                <a:srgbClr val="981E32"/>
              </a:buClr>
              <a:defRPr/>
            </a:lvl3pPr>
            <a:lvl4pPr>
              <a:buClr>
                <a:srgbClr val="981E32"/>
              </a:buClr>
              <a:defRPr sz="2400"/>
            </a:lvl4pPr>
            <a:lvl5pPr>
              <a:buClr>
                <a:srgbClr val="981E32"/>
              </a:buCl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0033528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1" y="1"/>
            <a:ext cx="9144025" cy="125273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 y="821944"/>
            <a:ext cx="11580392" cy="270256"/>
          </a:xfrm>
          <a:prstGeom prst="rect">
            <a:avLst/>
          </a:prstGeom>
        </p:spPr>
      </p:pic>
      <p:sp>
        <p:nvSpPr>
          <p:cNvPr id="8" name="Slide Number Placeholder 7"/>
          <p:cNvSpPr>
            <a:spLocks noGrp="1"/>
          </p:cNvSpPr>
          <p:nvPr>
            <p:ph type="sldNum" sz="quarter" idx="11"/>
          </p:nvPr>
        </p:nvSpPr>
        <p:spPr/>
        <p:txBody>
          <a:bodyPr/>
          <a:lstStyle/>
          <a:p>
            <a:fld id="{69E57DC2-970A-4B3E-BB1C-7A09969E49DF}" type="slidenum">
              <a:rPr lang="en-US" smtClean="0"/>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276596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1" y="1"/>
            <a:ext cx="9144025" cy="1252732"/>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 y="821944"/>
            <a:ext cx="11580392" cy="270256"/>
          </a:xfrm>
          <a:prstGeom prst="rect">
            <a:avLst/>
          </a:prstGeom>
        </p:spPr>
      </p:pic>
      <p:sp>
        <p:nvSpPr>
          <p:cNvPr id="8" name="Slide Number Placeholder 7"/>
          <p:cNvSpPr>
            <a:spLocks noGrp="1"/>
          </p:cNvSpPr>
          <p:nvPr>
            <p:ph type="sldNum" sz="quarter" idx="11"/>
          </p:nvPr>
        </p:nvSpPr>
        <p:spPr/>
        <p:txBody>
          <a:bodyPr/>
          <a:lstStyle/>
          <a:p>
            <a:fld id="{69E57DC2-970A-4B3E-BB1C-7A09969E49DF}"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609600" y="1243584"/>
            <a:ext cx="5181600" cy="5065523"/>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15"/>
          <p:cNvSpPr>
            <a:spLocks noGrp="1"/>
          </p:cNvSpPr>
          <p:nvPr>
            <p:ph sz="quarter" idx="15"/>
          </p:nvPr>
        </p:nvSpPr>
        <p:spPr>
          <a:xfrm>
            <a:off x="6197600" y="1252729"/>
            <a:ext cx="5181600" cy="5065523"/>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7261683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line headlin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1" y="1"/>
            <a:ext cx="9144025" cy="1252732"/>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 y="821944"/>
            <a:ext cx="11580392" cy="270256"/>
          </a:xfrm>
          <a:prstGeom prst="rect">
            <a:avLst/>
          </a:prstGeom>
        </p:spPr>
      </p:pic>
      <p:sp>
        <p:nvSpPr>
          <p:cNvPr id="8" name="Slide Number Placeholder 7"/>
          <p:cNvSpPr>
            <a:spLocks noGrp="1"/>
          </p:cNvSpPr>
          <p:nvPr>
            <p:ph type="sldNum" sz="quarter" idx="11"/>
          </p:nvPr>
        </p:nvSpPr>
        <p:spPr/>
        <p:txBody>
          <a:bodyPr/>
          <a:lstStyle/>
          <a:p>
            <a:fld id="{69E57DC2-970A-4B3E-BB1C-7A09969E49DF}"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4861984" y="1252728"/>
            <a:ext cx="3256453" cy="2481072"/>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4861984" y="3886200"/>
            <a:ext cx="3256453" cy="2432051"/>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8323939" y="1243584"/>
            <a:ext cx="3256453" cy="5065523"/>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609602" y="1243584"/>
            <a:ext cx="4017433" cy="5065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44590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hart on right">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1" y="1"/>
            <a:ext cx="9144025" cy="1252732"/>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 y="821944"/>
            <a:ext cx="11580392" cy="270256"/>
          </a:xfrm>
          <a:prstGeom prst="rect">
            <a:avLst/>
          </a:prstGeom>
        </p:spPr>
      </p:pic>
      <p:sp>
        <p:nvSpPr>
          <p:cNvPr id="8" name="Slide Number Placeholder 7"/>
          <p:cNvSpPr>
            <a:spLocks noGrp="1"/>
          </p:cNvSpPr>
          <p:nvPr>
            <p:ph type="sldNum" sz="quarter" idx="11"/>
          </p:nvPr>
        </p:nvSpPr>
        <p:spPr/>
        <p:txBody>
          <a:bodyPr/>
          <a:lstStyle/>
          <a:p>
            <a:fld id="{69E57DC2-970A-4B3E-BB1C-7A09969E49DF}"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8009467" y="1243584"/>
            <a:ext cx="3556000" cy="5065523"/>
          </a:xfrm>
        </p:spPr>
        <p:txBody>
          <a:bodyPr/>
          <a:lstStyle/>
          <a:p>
            <a:r>
              <a:rPr lang="en-US"/>
              <a:t>Click icon to add chart</a:t>
            </a:r>
            <a:endParaRPr lang="en-CA" dirty="0"/>
          </a:p>
        </p:txBody>
      </p:sp>
      <p:sp>
        <p:nvSpPr>
          <p:cNvPr id="5" name="Content Placeholder 4"/>
          <p:cNvSpPr>
            <a:spLocks noGrp="1"/>
          </p:cNvSpPr>
          <p:nvPr>
            <p:ph sz="quarter" idx="16"/>
          </p:nvPr>
        </p:nvSpPr>
        <p:spPr>
          <a:xfrm>
            <a:off x="609600" y="1243584"/>
            <a:ext cx="7313083" cy="5065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2401821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p:spPr>
        <p:txBody>
          <a:bodyPr lIns="432000"/>
          <a:lstStyle>
            <a:lvl1pPr>
              <a:defRPr b="1" baseline="0">
                <a:solidFill>
                  <a:srgbClr val="FF0000"/>
                </a:solidFill>
              </a:defRPr>
            </a:lvl1pPr>
          </a:lstStyle>
          <a:p>
            <a:r>
              <a:rPr lang="en-CA" dirty="0"/>
              <a:t/>
            </a:r>
            <a:br>
              <a:rPr lang="en-CA" dirty="0"/>
            </a:br>
            <a:r>
              <a:rPr lang="en-CA" dirty="0"/>
              <a:t/>
            </a:r>
            <a:br>
              <a:rPr lang="en-CA" dirty="0"/>
            </a:br>
            <a:r>
              <a:rPr lang="en-CA" dirty="0"/>
              <a:t/>
            </a:r>
            <a:br>
              <a:rPr lang="en-CA" dirty="0"/>
            </a:br>
            <a:r>
              <a:rPr lang="en-CA" dirty="0"/>
              <a:t/>
            </a:r>
            <a:br>
              <a:rPr lang="en-CA" dirty="0"/>
            </a:br>
            <a:r>
              <a:rPr lang="en-CA" dirty="0"/>
              <a:t/>
            </a:r>
            <a:br>
              <a:rPr lang="en-CA" dirty="0"/>
            </a:br>
            <a:r>
              <a:rPr lang="en-CA" dirty="0"/>
              <a:t/>
            </a: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432807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1" y="1"/>
            <a:ext cx="9144025" cy="1252732"/>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 y="821944"/>
            <a:ext cx="11580392" cy="270256"/>
          </a:xfrm>
          <a:prstGeom prst="rect">
            <a:avLst/>
          </a:prstGeom>
        </p:spPr>
      </p:pic>
      <p:sp>
        <p:nvSpPr>
          <p:cNvPr id="8" name="Slide Number Placeholder 7"/>
          <p:cNvSpPr>
            <a:spLocks noGrp="1"/>
          </p:cNvSpPr>
          <p:nvPr>
            <p:ph type="sldNum" sz="quarter" idx="11"/>
          </p:nvPr>
        </p:nvSpPr>
        <p:spPr/>
        <p:txBody>
          <a:bodyPr/>
          <a:lstStyle/>
          <a:p>
            <a:fld id="{69E57DC2-970A-4B3E-BB1C-7A09969E49DF}"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609600" y="1243584"/>
            <a:ext cx="10811933" cy="5065523"/>
          </a:xfrm>
        </p:spPr>
        <p:txBody>
          <a:bodyPr/>
          <a:lstStyle>
            <a:lvl1pPr>
              <a:buClr>
                <a:srgbClr val="981E32"/>
              </a:buClr>
              <a:defRPr/>
            </a:lvl1pPr>
            <a:lvl2pPr>
              <a:spcBef>
                <a:spcPts val="0"/>
              </a:spcBef>
              <a:buClr>
                <a:srgbClr val="981E32"/>
              </a:buClr>
              <a:defRPr sz="2933"/>
            </a:lvl2pPr>
            <a:lvl3pPr>
              <a:buClr>
                <a:srgbClr val="981E32"/>
              </a:buClr>
              <a:defRPr/>
            </a:lvl3pPr>
            <a:lvl4pPr>
              <a:buClr>
                <a:srgbClr val="981E32"/>
              </a:buClr>
              <a:defRPr sz="2400"/>
            </a:lvl4pPr>
            <a:lvl5pPr>
              <a:buClr>
                <a:srgbClr val="981E32"/>
              </a:buCl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8185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1" y="1"/>
            <a:ext cx="9144025" cy="125273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 y="821944"/>
            <a:ext cx="11580392" cy="270256"/>
          </a:xfrm>
          <a:prstGeom prst="rect">
            <a:avLst/>
          </a:prstGeom>
        </p:spPr>
      </p:pic>
      <p:sp>
        <p:nvSpPr>
          <p:cNvPr id="8" name="Slide Number Placeholder 7"/>
          <p:cNvSpPr>
            <a:spLocks noGrp="1"/>
          </p:cNvSpPr>
          <p:nvPr>
            <p:ph type="sldNum" sz="quarter" idx="11"/>
          </p:nvPr>
        </p:nvSpPr>
        <p:spPr/>
        <p:txBody>
          <a:bodyPr/>
          <a:lstStyle/>
          <a:p>
            <a:fld id="{69E57DC2-970A-4B3E-BB1C-7A09969E49DF}" type="slidenum">
              <a:rPr lang="en-US" smtClean="0"/>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428045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1" y="1"/>
            <a:ext cx="9144025" cy="1252732"/>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 y="821944"/>
            <a:ext cx="11580392" cy="270256"/>
          </a:xfrm>
          <a:prstGeom prst="rect">
            <a:avLst/>
          </a:prstGeom>
        </p:spPr>
      </p:pic>
      <p:sp>
        <p:nvSpPr>
          <p:cNvPr id="8" name="Slide Number Placeholder 7"/>
          <p:cNvSpPr>
            <a:spLocks noGrp="1"/>
          </p:cNvSpPr>
          <p:nvPr>
            <p:ph type="sldNum" sz="quarter" idx="11"/>
          </p:nvPr>
        </p:nvSpPr>
        <p:spPr/>
        <p:txBody>
          <a:bodyPr/>
          <a:lstStyle/>
          <a:p>
            <a:fld id="{69E57DC2-970A-4B3E-BB1C-7A09969E49DF}"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609600" y="1243584"/>
            <a:ext cx="5181600" cy="5065523"/>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15"/>
          <p:cNvSpPr>
            <a:spLocks noGrp="1"/>
          </p:cNvSpPr>
          <p:nvPr>
            <p:ph sz="quarter" idx="15"/>
          </p:nvPr>
        </p:nvSpPr>
        <p:spPr>
          <a:xfrm>
            <a:off x="6197600" y="1252729"/>
            <a:ext cx="5181600" cy="5065523"/>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66166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line headlin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1" y="1"/>
            <a:ext cx="9144025" cy="1252732"/>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 y="821944"/>
            <a:ext cx="11580392" cy="270256"/>
          </a:xfrm>
          <a:prstGeom prst="rect">
            <a:avLst/>
          </a:prstGeom>
        </p:spPr>
      </p:pic>
      <p:sp>
        <p:nvSpPr>
          <p:cNvPr id="8" name="Slide Number Placeholder 7"/>
          <p:cNvSpPr>
            <a:spLocks noGrp="1"/>
          </p:cNvSpPr>
          <p:nvPr>
            <p:ph type="sldNum" sz="quarter" idx="11"/>
          </p:nvPr>
        </p:nvSpPr>
        <p:spPr/>
        <p:txBody>
          <a:bodyPr/>
          <a:lstStyle/>
          <a:p>
            <a:fld id="{69E57DC2-970A-4B3E-BB1C-7A09969E49DF}"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4861984" y="1252728"/>
            <a:ext cx="3256453" cy="2481072"/>
          </a:xfrm>
        </p:spPr>
        <p:txBody>
          <a:bodyPr/>
          <a:lstStyle/>
          <a:p>
            <a:r>
              <a:rPr lang="en-US" dirty="0"/>
              <a:t>Click icon to add picture</a:t>
            </a:r>
            <a:endParaRPr lang="en-CA" dirty="0"/>
          </a:p>
        </p:txBody>
      </p:sp>
      <p:sp>
        <p:nvSpPr>
          <p:cNvPr id="11" name="Picture Placeholder 4"/>
          <p:cNvSpPr>
            <a:spLocks noGrp="1"/>
          </p:cNvSpPr>
          <p:nvPr>
            <p:ph type="pic" sz="quarter" idx="16"/>
          </p:nvPr>
        </p:nvSpPr>
        <p:spPr>
          <a:xfrm>
            <a:off x="4861984" y="3886200"/>
            <a:ext cx="3256453" cy="2432051"/>
          </a:xfrm>
        </p:spPr>
        <p:txBody>
          <a:bodyPr/>
          <a:lstStyle/>
          <a:p>
            <a:r>
              <a:rPr lang="en-US" dirty="0"/>
              <a:t>Click icon to add picture</a:t>
            </a:r>
            <a:endParaRPr lang="en-CA" dirty="0"/>
          </a:p>
        </p:txBody>
      </p:sp>
      <p:sp>
        <p:nvSpPr>
          <p:cNvPr id="13" name="Picture Placeholder 4"/>
          <p:cNvSpPr>
            <a:spLocks noGrp="1"/>
          </p:cNvSpPr>
          <p:nvPr>
            <p:ph type="pic" sz="quarter" idx="17"/>
          </p:nvPr>
        </p:nvSpPr>
        <p:spPr>
          <a:xfrm>
            <a:off x="8323939" y="1243584"/>
            <a:ext cx="3256453" cy="5065523"/>
          </a:xfrm>
        </p:spPr>
        <p:txBody>
          <a:bodyPr/>
          <a:lstStyle/>
          <a:p>
            <a:r>
              <a:rPr lang="en-US" dirty="0"/>
              <a:t>Click icon to add picture</a:t>
            </a:r>
            <a:endParaRPr lang="en-CA" dirty="0"/>
          </a:p>
        </p:txBody>
      </p:sp>
      <p:sp>
        <p:nvSpPr>
          <p:cNvPr id="3" name="Content Placeholder 2"/>
          <p:cNvSpPr>
            <a:spLocks noGrp="1"/>
          </p:cNvSpPr>
          <p:nvPr>
            <p:ph sz="quarter" idx="18"/>
          </p:nvPr>
        </p:nvSpPr>
        <p:spPr>
          <a:xfrm>
            <a:off x="609602" y="1243584"/>
            <a:ext cx="4017433" cy="5065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58272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Chart on right">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1" y="1"/>
            <a:ext cx="9144025" cy="1252732"/>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 y="821944"/>
            <a:ext cx="11580392" cy="270256"/>
          </a:xfrm>
          <a:prstGeom prst="rect">
            <a:avLst/>
          </a:prstGeom>
        </p:spPr>
      </p:pic>
      <p:sp>
        <p:nvSpPr>
          <p:cNvPr id="8" name="Slide Number Placeholder 7"/>
          <p:cNvSpPr>
            <a:spLocks noGrp="1"/>
          </p:cNvSpPr>
          <p:nvPr>
            <p:ph type="sldNum" sz="quarter" idx="11"/>
          </p:nvPr>
        </p:nvSpPr>
        <p:spPr/>
        <p:txBody>
          <a:bodyPr/>
          <a:lstStyle/>
          <a:p>
            <a:fld id="{69E57DC2-970A-4B3E-BB1C-7A09969E49DF}"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8009467" y="1243584"/>
            <a:ext cx="3556000" cy="5065523"/>
          </a:xfrm>
        </p:spPr>
        <p:txBody>
          <a:bodyPr/>
          <a:lstStyle/>
          <a:p>
            <a:r>
              <a:rPr lang="en-US"/>
              <a:t>Click icon to add chart</a:t>
            </a:r>
            <a:endParaRPr lang="en-CA" dirty="0"/>
          </a:p>
        </p:txBody>
      </p:sp>
      <p:sp>
        <p:nvSpPr>
          <p:cNvPr id="5" name="Content Placeholder 4"/>
          <p:cNvSpPr>
            <a:spLocks noGrp="1"/>
          </p:cNvSpPr>
          <p:nvPr>
            <p:ph sz="quarter" idx="16"/>
          </p:nvPr>
        </p:nvSpPr>
        <p:spPr>
          <a:xfrm>
            <a:off x="609600" y="1243584"/>
            <a:ext cx="7313083" cy="5065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0134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p:spPr>
        <p:txBody>
          <a:bodyPr lIns="432000"/>
          <a:lstStyle>
            <a:lvl1pPr>
              <a:defRPr b="1" baseline="0">
                <a:solidFill>
                  <a:srgbClr val="FF0000"/>
                </a:solidFill>
              </a:defRPr>
            </a:lvl1pPr>
          </a:lstStyle>
          <a:p>
            <a:r>
              <a:rPr lang="en-CA" dirty="0"/>
              <a:t/>
            </a:r>
            <a:br>
              <a:rPr lang="en-CA" dirty="0"/>
            </a:br>
            <a:r>
              <a:rPr lang="en-CA" dirty="0"/>
              <a:t/>
            </a:r>
            <a:br>
              <a:rPr lang="en-CA" dirty="0"/>
            </a:br>
            <a:r>
              <a:rPr lang="en-CA" dirty="0"/>
              <a:t/>
            </a:r>
            <a:br>
              <a:rPr lang="en-CA" dirty="0"/>
            </a:br>
            <a:r>
              <a:rPr lang="en-CA" dirty="0"/>
              <a:t/>
            </a:r>
            <a:br>
              <a:rPr lang="en-CA" dirty="0"/>
            </a:br>
            <a:r>
              <a:rPr lang="en-CA" dirty="0"/>
              <a:t/>
            </a:r>
            <a:br>
              <a:rPr lang="en-CA" dirty="0"/>
            </a:br>
            <a:r>
              <a:rPr lang="en-CA" dirty="0"/>
              <a:t/>
            </a: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123018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slide with image">
  <p:cSld name="Two columns slide with image">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1135807" y="2760340"/>
            <a:ext cx="9920400" cy="763599"/>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5CA673"/>
              </a:buClr>
              <a:buSzPts val="2800"/>
              <a:buNone/>
              <a:defRPr>
                <a:solidFill>
                  <a:srgbClr val="5CA673"/>
                </a:solidFill>
              </a:defRPr>
            </a:lvl1pPr>
            <a:lvl2pPr lvl="1" algn="ctr">
              <a:lnSpc>
                <a:spcPct val="100000"/>
              </a:lnSpc>
              <a:spcBef>
                <a:spcPts val="0"/>
              </a:spcBef>
              <a:spcAft>
                <a:spcPts val="0"/>
              </a:spcAft>
              <a:buClr>
                <a:srgbClr val="16868C"/>
              </a:buClr>
              <a:buSzPts val="2800"/>
              <a:buNone/>
              <a:defRPr>
                <a:solidFill>
                  <a:srgbClr val="16868C"/>
                </a:solidFill>
              </a:defRPr>
            </a:lvl2pPr>
            <a:lvl3pPr lvl="2" algn="ctr">
              <a:lnSpc>
                <a:spcPct val="100000"/>
              </a:lnSpc>
              <a:spcBef>
                <a:spcPts val="0"/>
              </a:spcBef>
              <a:spcAft>
                <a:spcPts val="0"/>
              </a:spcAft>
              <a:buClr>
                <a:srgbClr val="16868C"/>
              </a:buClr>
              <a:buSzPts val="2800"/>
              <a:buNone/>
              <a:defRPr>
                <a:solidFill>
                  <a:srgbClr val="16868C"/>
                </a:solidFill>
              </a:defRPr>
            </a:lvl3pPr>
            <a:lvl4pPr lvl="3" algn="ctr">
              <a:lnSpc>
                <a:spcPct val="100000"/>
              </a:lnSpc>
              <a:spcBef>
                <a:spcPts val="0"/>
              </a:spcBef>
              <a:spcAft>
                <a:spcPts val="0"/>
              </a:spcAft>
              <a:buClr>
                <a:srgbClr val="16868C"/>
              </a:buClr>
              <a:buSzPts val="2800"/>
              <a:buNone/>
              <a:defRPr>
                <a:solidFill>
                  <a:srgbClr val="16868C"/>
                </a:solidFill>
              </a:defRPr>
            </a:lvl4pPr>
            <a:lvl5pPr lvl="4" algn="ctr">
              <a:lnSpc>
                <a:spcPct val="100000"/>
              </a:lnSpc>
              <a:spcBef>
                <a:spcPts val="0"/>
              </a:spcBef>
              <a:spcAft>
                <a:spcPts val="0"/>
              </a:spcAft>
              <a:buClr>
                <a:srgbClr val="16868C"/>
              </a:buClr>
              <a:buSzPts val="2800"/>
              <a:buNone/>
              <a:defRPr>
                <a:solidFill>
                  <a:srgbClr val="16868C"/>
                </a:solidFill>
              </a:defRPr>
            </a:lvl5pPr>
            <a:lvl6pPr lvl="5" algn="ctr">
              <a:lnSpc>
                <a:spcPct val="100000"/>
              </a:lnSpc>
              <a:spcBef>
                <a:spcPts val="0"/>
              </a:spcBef>
              <a:spcAft>
                <a:spcPts val="0"/>
              </a:spcAft>
              <a:buClr>
                <a:srgbClr val="16868C"/>
              </a:buClr>
              <a:buSzPts val="2800"/>
              <a:buNone/>
              <a:defRPr>
                <a:solidFill>
                  <a:srgbClr val="16868C"/>
                </a:solidFill>
              </a:defRPr>
            </a:lvl6pPr>
            <a:lvl7pPr lvl="6" algn="ctr">
              <a:lnSpc>
                <a:spcPct val="100000"/>
              </a:lnSpc>
              <a:spcBef>
                <a:spcPts val="0"/>
              </a:spcBef>
              <a:spcAft>
                <a:spcPts val="0"/>
              </a:spcAft>
              <a:buClr>
                <a:srgbClr val="16868C"/>
              </a:buClr>
              <a:buSzPts val="2800"/>
              <a:buNone/>
              <a:defRPr>
                <a:solidFill>
                  <a:srgbClr val="16868C"/>
                </a:solidFill>
              </a:defRPr>
            </a:lvl7pPr>
            <a:lvl8pPr lvl="7" algn="ctr">
              <a:lnSpc>
                <a:spcPct val="100000"/>
              </a:lnSpc>
              <a:spcBef>
                <a:spcPts val="0"/>
              </a:spcBef>
              <a:spcAft>
                <a:spcPts val="0"/>
              </a:spcAft>
              <a:buClr>
                <a:srgbClr val="16868C"/>
              </a:buClr>
              <a:buSzPts val="2800"/>
              <a:buNone/>
              <a:defRPr>
                <a:solidFill>
                  <a:srgbClr val="16868C"/>
                </a:solidFill>
              </a:defRPr>
            </a:lvl8pPr>
            <a:lvl9pPr lvl="8" algn="ctr">
              <a:lnSpc>
                <a:spcPct val="100000"/>
              </a:lnSpc>
              <a:spcBef>
                <a:spcPts val="0"/>
              </a:spcBef>
              <a:spcAft>
                <a:spcPts val="0"/>
              </a:spcAft>
              <a:buClr>
                <a:srgbClr val="16868C"/>
              </a:buClr>
              <a:buSzPts val="2800"/>
              <a:buNone/>
              <a:defRPr>
                <a:solidFill>
                  <a:srgbClr val="16868C"/>
                </a:solidFill>
              </a:defRPr>
            </a:lvl9pPr>
          </a:lstStyle>
          <a:p>
            <a:endParaRPr/>
          </a:p>
        </p:txBody>
      </p:sp>
      <p:sp>
        <p:nvSpPr>
          <p:cNvPr id="64" name="Google Shape;64;p12"/>
          <p:cNvSpPr txBox="1">
            <a:spLocks noGrp="1"/>
          </p:cNvSpPr>
          <p:nvPr>
            <p:ph type="title" idx="2"/>
          </p:nvPr>
        </p:nvSpPr>
        <p:spPr>
          <a:xfrm>
            <a:off x="6329874" y="4448799"/>
            <a:ext cx="3885200" cy="1095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sz="175">
                <a:solidFill>
                  <a:srgbClr val="434343"/>
                </a:solidFill>
              </a:defRPr>
            </a:lvl1pPr>
            <a:lvl2pPr lvl="1" rtl="0">
              <a:lnSpc>
                <a:spcPct val="100000"/>
              </a:lnSpc>
              <a:spcBef>
                <a:spcPts val="0"/>
              </a:spcBef>
              <a:spcAft>
                <a:spcPts val="0"/>
              </a:spcAft>
              <a:buClr>
                <a:srgbClr val="434343"/>
              </a:buClr>
              <a:buSzPts val="1400"/>
              <a:buNone/>
              <a:defRPr sz="175">
                <a:solidFill>
                  <a:srgbClr val="434343"/>
                </a:solidFill>
              </a:defRPr>
            </a:lvl2pPr>
            <a:lvl3pPr lvl="2" rtl="0">
              <a:lnSpc>
                <a:spcPct val="100000"/>
              </a:lnSpc>
              <a:spcBef>
                <a:spcPts val="0"/>
              </a:spcBef>
              <a:spcAft>
                <a:spcPts val="0"/>
              </a:spcAft>
              <a:buClr>
                <a:srgbClr val="434343"/>
              </a:buClr>
              <a:buSzPts val="1400"/>
              <a:buNone/>
              <a:defRPr sz="175">
                <a:solidFill>
                  <a:srgbClr val="434343"/>
                </a:solidFill>
              </a:defRPr>
            </a:lvl3pPr>
            <a:lvl4pPr lvl="3" rtl="0">
              <a:lnSpc>
                <a:spcPct val="100000"/>
              </a:lnSpc>
              <a:spcBef>
                <a:spcPts val="0"/>
              </a:spcBef>
              <a:spcAft>
                <a:spcPts val="0"/>
              </a:spcAft>
              <a:buClr>
                <a:srgbClr val="434343"/>
              </a:buClr>
              <a:buSzPts val="1400"/>
              <a:buNone/>
              <a:defRPr sz="175">
                <a:solidFill>
                  <a:srgbClr val="434343"/>
                </a:solidFill>
              </a:defRPr>
            </a:lvl4pPr>
            <a:lvl5pPr lvl="4" rtl="0">
              <a:lnSpc>
                <a:spcPct val="100000"/>
              </a:lnSpc>
              <a:spcBef>
                <a:spcPts val="0"/>
              </a:spcBef>
              <a:spcAft>
                <a:spcPts val="0"/>
              </a:spcAft>
              <a:buClr>
                <a:srgbClr val="434343"/>
              </a:buClr>
              <a:buSzPts val="1400"/>
              <a:buNone/>
              <a:defRPr sz="175">
                <a:solidFill>
                  <a:srgbClr val="434343"/>
                </a:solidFill>
              </a:defRPr>
            </a:lvl5pPr>
            <a:lvl6pPr lvl="5" rtl="0">
              <a:lnSpc>
                <a:spcPct val="100000"/>
              </a:lnSpc>
              <a:spcBef>
                <a:spcPts val="0"/>
              </a:spcBef>
              <a:spcAft>
                <a:spcPts val="0"/>
              </a:spcAft>
              <a:buClr>
                <a:srgbClr val="434343"/>
              </a:buClr>
              <a:buSzPts val="1400"/>
              <a:buNone/>
              <a:defRPr sz="175">
                <a:solidFill>
                  <a:srgbClr val="434343"/>
                </a:solidFill>
              </a:defRPr>
            </a:lvl6pPr>
            <a:lvl7pPr lvl="6" rtl="0">
              <a:lnSpc>
                <a:spcPct val="100000"/>
              </a:lnSpc>
              <a:spcBef>
                <a:spcPts val="0"/>
              </a:spcBef>
              <a:spcAft>
                <a:spcPts val="0"/>
              </a:spcAft>
              <a:buClr>
                <a:srgbClr val="434343"/>
              </a:buClr>
              <a:buSzPts val="1400"/>
              <a:buNone/>
              <a:defRPr sz="175">
                <a:solidFill>
                  <a:srgbClr val="434343"/>
                </a:solidFill>
              </a:defRPr>
            </a:lvl7pPr>
            <a:lvl8pPr lvl="7" rtl="0">
              <a:lnSpc>
                <a:spcPct val="100000"/>
              </a:lnSpc>
              <a:spcBef>
                <a:spcPts val="0"/>
              </a:spcBef>
              <a:spcAft>
                <a:spcPts val="0"/>
              </a:spcAft>
              <a:buClr>
                <a:srgbClr val="434343"/>
              </a:buClr>
              <a:buSzPts val="1400"/>
              <a:buNone/>
              <a:defRPr sz="175">
                <a:solidFill>
                  <a:srgbClr val="434343"/>
                </a:solidFill>
              </a:defRPr>
            </a:lvl8pPr>
            <a:lvl9pPr lvl="8" rtl="0">
              <a:lnSpc>
                <a:spcPct val="100000"/>
              </a:lnSpc>
              <a:spcBef>
                <a:spcPts val="0"/>
              </a:spcBef>
              <a:spcAft>
                <a:spcPts val="0"/>
              </a:spcAft>
              <a:buClr>
                <a:srgbClr val="434343"/>
              </a:buClr>
              <a:buSzPts val="1400"/>
              <a:buNone/>
              <a:defRPr sz="175">
                <a:solidFill>
                  <a:srgbClr val="434343"/>
                </a:solidFill>
              </a:defRPr>
            </a:lvl9pPr>
          </a:lstStyle>
          <a:p>
            <a:endParaRPr/>
          </a:p>
        </p:txBody>
      </p:sp>
      <p:sp>
        <p:nvSpPr>
          <p:cNvPr id="65" name="Google Shape;65;p12"/>
          <p:cNvSpPr txBox="1">
            <a:spLocks noGrp="1"/>
          </p:cNvSpPr>
          <p:nvPr>
            <p:ph type="title" idx="3"/>
          </p:nvPr>
        </p:nvSpPr>
        <p:spPr>
          <a:xfrm>
            <a:off x="1086140" y="4448799"/>
            <a:ext cx="3885200" cy="1095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300"/>
              <a:buFont typeface="Open Sans"/>
              <a:buNone/>
              <a:defRPr sz="163">
                <a:solidFill>
                  <a:srgbClr val="434343"/>
                </a:solidFill>
                <a:latin typeface="Open Sans"/>
                <a:ea typeface="Open Sans"/>
                <a:cs typeface="Open Sans"/>
                <a:sym typeface="Open Sans"/>
              </a:defRPr>
            </a:lvl1pPr>
            <a:lvl2pPr lvl="1" rtl="0">
              <a:lnSpc>
                <a:spcPct val="100000"/>
              </a:lnSpc>
              <a:spcBef>
                <a:spcPts val="0"/>
              </a:spcBef>
              <a:spcAft>
                <a:spcPts val="0"/>
              </a:spcAft>
              <a:buClr>
                <a:srgbClr val="434343"/>
              </a:buClr>
              <a:buSzPts val="1300"/>
              <a:buFont typeface="Open Sans"/>
              <a:buNone/>
              <a:defRPr sz="163">
                <a:solidFill>
                  <a:srgbClr val="434343"/>
                </a:solidFill>
                <a:latin typeface="Open Sans"/>
                <a:ea typeface="Open Sans"/>
                <a:cs typeface="Open Sans"/>
                <a:sym typeface="Open Sans"/>
              </a:defRPr>
            </a:lvl2pPr>
            <a:lvl3pPr lvl="2" rtl="0">
              <a:lnSpc>
                <a:spcPct val="100000"/>
              </a:lnSpc>
              <a:spcBef>
                <a:spcPts val="0"/>
              </a:spcBef>
              <a:spcAft>
                <a:spcPts val="0"/>
              </a:spcAft>
              <a:buClr>
                <a:srgbClr val="434343"/>
              </a:buClr>
              <a:buSzPts val="1300"/>
              <a:buFont typeface="Open Sans"/>
              <a:buNone/>
              <a:defRPr sz="163">
                <a:solidFill>
                  <a:srgbClr val="434343"/>
                </a:solidFill>
                <a:latin typeface="Open Sans"/>
                <a:ea typeface="Open Sans"/>
                <a:cs typeface="Open Sans"/>
                <a:sym typeface="Open Sans"/>
              </a:defRPr>
            </a:lvl3pPr>
            <a:lvl4pPr lvl="3" rtl="0">
              <a:lnSpc>
                <a:spcPct val="100000"/>
              </a:lnSpc>
              <a:spcBef>
                <a:spcPts val="0"/>
              </a:spcBef>
              <a:spcAft>
                <a:spcPts val="0"/>
              </a:spcAft>
              <a:buClr>
                <a:srgbClr val="434343"/>
              </a:buClr>
              <a:buSzPts val="1300"/>
              <a:buFont typeface="Open Sans"/>
              <a:buNone/>
              <a:defRPr sz="163">
                <a:solidFill>
                  <a:srgbClr val="434343"/>
                </a:solidFill>
                <a:latin typeface="Open Sans"/>
                <a:ea typeface="Open Sans"/>
                <a:cs typeface="Open Sans"/>
                <a:sym typeface="Open Sans"/>
              </a:defRPr>
            </a:lvl4pPr>
            <a:lvl5pPr lvl="4" rtl="0">
              <a:lnSpc>
                <a:spcPct val="100000"/>
              </a:lnSpc>
              <a:spcBef>
                <a:spcPts val="0"/>
              </a:spcBef>
              <a:spcAft>
                <a:spcPts val="0"/>
              </a:spcAft>
              <a:buClr>
                <a:srgbClr val="434343"/>
              </a:buClr>
              <a:buSzPts val="1300"/>
              <a:buFont typeface="Open Sans"/>
              <a:buNone/>
              <a:defRPr sz="163">
                <a:solidFill>
                  <a:srgbClr val="434343"/>
                </a:solidFill>
                <a:latin typeface="Open Sans"/>
                <a:ea typeface="Open Sans"/>
                <a:cs typeface="Open Sans"/>
                <a:sym typeface="Open Sans"/>
              </a:defRPr>
            </a:lvl5pPr>
            <a:lvl6pPr lvl="5" rtl="0">
              <a:lnSpc>
                <a:spcPct val="100000"/>
              </a:lnSpc>
              <a:spcBef>
                <a:spcPts val="0"/>
              </a:spcBef>
              <a:spcAft>
                <a:spcPts val="0"/>
              </a:spcAft>
              <a:buClr>
                <a:srgbClr val="434343"/>
              </a:buClr>
              <a:buSzPts val="1300"/>
              <a:buFont typeface="Open Sans"/>
              <a:buNone/>
              <a:defRPr sz="163">
                <a:solidFill>
                  <a:srgbClr val="434343"/>
                </a:solidFill>
                <a:latin typeface="Open Sans"/>
                <a:ea typeface="Open Sans"/>
                <a:cs typeface="Open Sans"/>
                <a:sym typeface="Open Sans"/>
              </a:defRPr>
            </a:lvl6pPr>
            <a:lvl7pPr lvl="6" rtl="0">
              <a:lnSpc>
                <a:spcPct val="100000"/>
              </a:lnSpc>
              <a:spcBef>
                <a:spcPts val="0"/>
              </a:spcBef>
              <a:spcAft>
                <a:spcPts val="0"/>
              </a:spcAft>
              <a:buClr>
                <a:srgbClr val="434343"/>
              </a:buClr>
              <a:buSzPts val="1300"/>
              <a:buFont typeface="Open Sans"/>
              <a:buNone/>
              <a:defRPr sz="163">
                <a:solidFill>
                  <a:srgbClr val="434343"/>
                </a:solidFill>
                <a:latin typeface="Open Sans"/>
                <a:ea typeface="Open Sans"/>
                <a:cs typeface="Open Sans"/>
                <a:sym typeface="Open Sans"/>
              </a:defRPr>
            </a:lvl7pPr>
            <a:lvl8pPr lvl="7" rtl="0">
              <a:lnSpc>
                <a:spcPct val="100000"/>
              </a:lnSpc>
              <a:spcBef>
                <a:spcPts val="0"/>
              </a:spcBef>
              <a:spcAft>
                <a:spcPts val="0"/>
              </a:spcAft>
              <a:buClr>
                <a:srgbClr val="434343"/>
              </a:buClr>
              <a:buSzPts val="1300"/>
              <a:buFont typeface="Open Sans"/>
              <a:buNone/>
              <a:defRPr sz="163">
                <a:solidFill>
                  <a:srgbClr val="434343"/>
                </a:solidFill>
                <a:latin typeface="Open Sans"/>
                <a:ea typeface="Open Sans"/>
                <a:cs typeface="Open Sans"/>
                <a:sym typeface="Open Sans"/>
              </a:defRPr>
            </a:lvl8pPr>
            <a:lvl9pPr lvl="8" rtl="0">
              <a:lnSpc>
                <a:spcPct val="100000"/>
              </a:lnSpc>
              <a:spcBef>
                <a:spcPts val="0"/>
              </a:spcBef>
              <a:spcAft>
                <a:spcPts val="0"/>
              </a:spcAft>
              <a:buClr>
                <a:srgbClr val="434343"/>
              </a:buClr>
              <a:buSzPts val="1300"/>
              <a:buFont typeface="Open Sans"/>
              <a:buNone/>
              <a:defRPr sz="163">
                <a:solidFill>
                  <a:srgbClr val="434343"/>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84701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BBD4D-A077-694F-949C-816E31DDFCB4}"/>
              </a:ext>
            </a:extLst>
          </p:cNvPr>
          <p:cNvSpPr/>
          <p:nvPr/>
        </p:nvSpPr>
        <p:spPr>
          <a:xfrm>
            <a:off x="0" y="5828144"/>
            <a:ext cx="12192000" cy="102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line dot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5" y="-4795"/>
            <a:ext cx="12190993" cy="6867593"/>
          </a:xfrm>
          <a:prstGeom prst="rect">
            <a:avLst/>
          </a:prstGeom>
        </p:spPr>
      </p:pic>
      <p:pic>
        <p:nvPicPr>
          <p:cNvPr id="16" name="logo SLAC">
            <a:extLst>
              <a:ext uri="{FF2B5EF4-FFF2-40B4-BE49-F238E27FC236}">
                <a16:creationId xmlns:a16="http://schemas.microsoft.com/office/drawing/2014/main" id="{9B359C41-4F1D-C34A-A6F5-56B5093A7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298" y="6089141"/>
            <a:ext cx="3070359" cy="892049"/>
          </a:xfrm>
          <a:prstGeom prst="rect">
            <a:avLst/>
          </a:prstGeom>
        </p:spPr>
      </p:pic>
      <p:sp>
        <p:nvSpPr>
          <p:cNvPr id="2" name="Title 1"/>
          <p:cNvSpPr>
            <a:spLocks noGrp="1"/>
          </p:cNvSpPr>
          <p:nvPr>
            <p:ph type="ctrTitle"/>
          </p:nvPr>
        </p:nvSpPr>
        <p:spPr>
          <a:xfrm>
            <a:off x="742953" y="536577"/>
            <a:ext cx="10678583" cy="2246313"/>
          </a:xfrm>
        </p:spPr>
        <p:txBody>
          <a:bodyPr anchor="b" anchorCtr="0">
            <a:noAutofit/>
          </a:bodyPr>
          <a:lstStyle>
            <a:lvl1pPr>
              <a:defRPr sz="5733"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769409" y="3640441"/>
            <a:ext cx="10653183" cy="2187703"/>
          </a:xfrm>
        </p:spPr>
        <p:txBody>
          <a:bodyPr>
            <a:noAutofit/>
          </a:bodyPr>
          <a:lstStyle>
            <a:lvl1pPr marL="0" indent="0" algn="l">
              <a:lnSpc>
                <a:spcPct val="110000"/>
              </a:lnSpc>
              <a:buNone/>
              <a:defRPr sz="2133" b="0">
                <a:solidFill>
                  <a:schemeClr val="bg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CA" dirty="0"/>
          </a:p>
        </p:txBody>
      </p:sp>
      <p:sp>
        <p:nvSpPr>
          <p:cNvPr id="15" name="Text Placeholder 14"/>
          <p:cNvSpPr>
            <a:spLocks noGrp="1"/>
          </p:cNvSpPr>
          <p:nvPr>
            <p:ph type="body" sz="quarter" idx="11" hasCustomPrompt="1"/>
          </p:nvPr>
        </p:nvSpPr>
        <p:spPr>
          <a:xfrm>
            <a:off x="742953" y="2755013"/>
            <a:ext cx="10678583" cy="635889"/>
          </a:xfrm>
        </p:spPr>
        <p:txBody>
          <a:bodyPr>
            <a:noAutofit/>
          </a:bodyPr>
          <a:lstStyle>
            <a:lvl1pPr>
              <a:lnSpc>
                <a:spcPct val="100000"/>
              </a:lnSpc>
              <a:defRPr sz="5600" b="0">
                <a:solidFill>
                  <a:schemeClr val="tx1"/>
                </a:solidFill>
                <a:latin typeface="Arial" pitchFamily="34" charset="0"/>
                <a:cs typeface="Arial" pitchFamily="34" charset="0"/>
              </a:defRPr>
            </a:lvl1pPr>
          </a:lstStyle>
          <a:p>
            <a:pPr lvl="0"/>
            <a:r>
              <a:rPr lang="en-CA" dirty="0"/>
              <a:t>Click to edit Master subtitle style</a:t>
            </a:r>
          </a:p>
        </p:txBody>
      </p:sp>
      <p:pic>
        <p:nvPicPr>
          <p:cNvPr id="9" name="Picture 8">
            <a:extLst>
              <a:ext uri="{FF2B5EF4-FFF2-40B4-BE49-F238E27FC236}">
                <a16:creationId xmlns:a16="http://schemas.microsoft.com/office/drawing/2014/main" id="{5512191F-B767-D04B-9D40-AFF96A3B3B20}"/>
              </a:ext>
            </a:extLst>
          </p:cNvPr>
          <p:cNvPicPr>
            <a:picLocks noChangeAspect="1"/>
          </p:cNvPicPr>
          <p:nvPr/>
        </p:nvPicPr>
        <p:blipFill>
          <a:blip r:embed="rId4"/>
          <a:stretch>
            <a:fillRect/>
          </a:stretch>
        </p:blipFill>
        <p:spPr>
          <a:xfrm>
            <a:off x="769408" y="6089140"/>
            <a:ext cx="2946400" cy="432257"/>
          </a:xfrm>
          <a:prstGeom prst="rect">
            <a:avLst/>
          </a:prstGeom>
        </p:spPr>
      </p:pic>
    </p:spTree>
    <p:extLst>
      <p:ext uri="{BB962C8B-B14F-4D97-AF65-F5344CB8AC3E}">
        <p14:creationId xmlns:p14="http://schemas.microsoft.com/office/powerpoint/2010/main" val="36498590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2429" y="129091"/>
            <a:ext cx="1080476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7682" y="1243584"/>
            <a:ext cx="10813225" cy="5029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21533" y="6318251"/>
            <a:ext cx="425243" cy="539751"/>
          </a:xfrm>
          <a:prstGeom prst="rect">
            <a:avLst/>
          </a:prstGeom>
        </p:spPr>
        <p:txBody>
          <a:bodyPr vert="horz" lIns="72000" tIns="57600" rIns="72000" bIns="45720" rtlCol="0" anchor="ctr"/>
          <a:lstStyle>
            <a:lvl1pPr algn="l">
              <a:defRPr sz="1467" b="0">
                <a:solidFill>
                  <a:schemeClr val="tx1"/>
                </a:solidFill>
                <a:latin typeface="Arial" pitchFamily="34" charset="0"/>
                <a:cs typeface="Arial" pitchFamily="34" charset="0"/>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434664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9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9170" rtl="0" eaLnBrk="1" latinLnBrk="0" hangingPunct="1">
        <a:spcBef>
          <a:spcPct val="0"/>
        </a:spcBef>
        <a:buNone/>
        <a:defRPr sz="3200" b="1" kern="1200">
          <a:solidFill>
            <a:schemeClr val="bg2"/>
          </a:solidFill>
          <a:latin typeface="Arial" pitchFamily="34" charset="0"/>
          <a:ea typeface="+mj-ea"/>
          <a:cs typeface="Arial" pitchFamily="34" charset="0"/>
        </a:defRPr>
      </a:lvl1pPr>
    </p:titleStyle>
    <p:bodyStyle>
      <a:lvl1pPr marL="0" indent="0" algn="l" defTabSz="1219170" rtl="0" eaLnBrk="1" latinLnBrk="0" hangingPunct="1">
        <a:lnSpc>
          <a:spcPct val="120000"/>
        </a:lnSpc>
        <a:spcBef>
          <a:spcPts val="0"/>
        </a:spcBef>
        <a:spcAft>
          <a:spcPts val="400"/>
        </a:spcAft>
        <a:buClr>
          <a:schemeClr val="tx1"/>
        </a:buClr>
        <a:buFont typeface="Arial" pitchFamily="34" charset="0"/>
        <a:buNone/>
        <a:defRPr sz="3200" b="0" kern="1200" baseline="0">
          <a:solidFill>
            <a:schemeClr val="tx1"/>
          </a:solidFill>
          <a:latin typeface="Arial" pitchFamily="34" charset="0"/>
          <a:ea typeface="+mn-ea"/>
          <a:cs typeface="Arial" pitchFamily="34" charset="0"/>
        </a:defRPr>
      </a:lvl1pPr>
      <a:lvl2pPr marL="609585" indent="-298443" algn="l" defTabSz="1219170" rtl="0" eaLnBrk="1" latinLnBrk="0" hangingPunct="1">
        <a:lnSpc>
          <a:spcPct val="120000"/>
        </a:lnSpc>
        <a:spcBef>
          <a:spcPts val="0"/>
        </a:spcBef>
        <a:spcAft>
          <a:spcPts val="0"/>
        </a:spcAft>
        <a:buClr>
          <a:schemeClr val="bg2"/>
        </a:buClr>
        <a:buSzPct val="120000"/>
        <a:buFont typeface="Arial" pitchFamily="34" charset="0"/>
        <a:buChar char="•"/>
        <a:defRPr sz="2933" kern="1200">
          <a:solidFill>
            <a:schemeClr val="tx1"/>
          </a:solidFill>
          <a:latin typeface="Arial" pitchFamily="34" charset="0"/>
          <a:ea typeface="+mn-ea"/>
          <a:cs typeface="Arial" pitchFamily="34" charset="0"/>
        </a:defRPr>
      </a:lvl2pPr>
      <a:lvl3pPr marL="920728" indent="-311143" algn="l" defTabSz="1219170" rtl="0" eaLnBrk="1" latinLnBrk="0" hangingPunct="1">
        <a:lnSpc>
          <a:spcPct val="120000"/>
        </a:lnSpc>
        <a:spcBef>
          <a:spcPts val="0"/>
        </a:spcBef>
        <a:buClr>
          <a:schemeClr val="bg2"/>
        </a:buClr>
        <a:buSzPct val="120000"/>
        <a:buFont typeface="Arial" pitchFamily="34" charset="0"/>
        <a:buChar char="-"/>
        <a:defRPr sz="2667" kern="1200">
          <a:solidFill>
            <a:schemeClr val="tx1"/>
          </a:solidFill>
          <a:latin typeface="Arial" pitchFamily="34" charset="0"/>
          <a:ea typeface="+mn-ea"/>
          <a:cs typeface="Arial" pitchFamily="34" charset="0"/>
        </a:defRPr>
      </a:lvl3pPr>
      <a:lvl4pPr marL="1219170" indent="-298443" algn="l" defTabSz="1219170" rtl="0" eaLnBrk="1" latinLnBrk="0" hangingPunct="1">
        <a:lnSpc>
          <a:spcPct val="120000"/>
        </a:lnSpc>
        <a:spcBef>
          <a:spcPts val="0"/>
        </a:spcBef>
        <a:buClr>
          <a:schemeClr val="bg2"/>
        </a:buClr>
        <a:buSzPct val="120000"/>
        <a:buFont typeface="Arial" pitchFamily="34" charset="0"/>
        <a:buChar char="•"/>
        <a:defRPr sz="2400" kern="1200">
          <a:solidFill>
            <a:schemeClr val="tx1"/>
          </a:solidFill>
          <a:latin typeface="Arial" pitchFamily="34" charset="0"/>
          <a:ea typeface="+mn-ea"/>
          <a:cs typeface="Arial" pitchFamily="34" charset="0"/>
        </a:defRPr>
      </a:lvl4pPr>
      <a:lvl5pPr marL="1535962" indent="-239994" algn="l" defTabSz="1219170" rtl="0" eaLnBrk="1" latinLnBrk="0" hangingPunct="1">
        <a:lnSpc>
          <a:spcPct val="120000"/>
        </a:lnSpc>
        <a:spcBef>
          <a:spcPts val="0"/>
        </a:spcBef>
        <a:buClr>
          <a:schemeClr val="bg2"/>
        </a:buClr>
        <a:buSzPct val="120000"/>
        <a:buFont typeface="Arial"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2429" y="129091"/>
            <a:ext cx="1080476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7682" y="1243584"/>
            <a:ext cx="10813225" cy="5029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21533" y="6318251"/>
            <a:ext cx="425243" cy="539751"/>
          </a:xfrm>
          <a:prstGeom prst="rect">
            <a:avLst/>
          </a:prstGeom>
        </p:spPr>
        <p:txBody>
          <a:bodyPr vert="horz" lIns="72000" tIns="57600" rIns="72000" bIns="45720" rtlCol="0" anchor="ctr"/>
          <a:lstStyle>
            <a:lvl1pPr algn="l">
              <a:defRPr sz="1467" b="0">
                <a:solidFill>
                  <a:schemeClr val="tx1"/>
                </a:solidFill>
                <a:latin typeface="Arial" pitchFamily="34" charset="0"/>
                <a:cs typeface="Arial" pitchFamily="34" charset="0"/>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0140112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9170" rtl="0" eaLnBrk="1" latinLnBrk="0" hangingPunct="1">
        <a:spcBef>
          <a:spcPct val="0"/>
        </a:spcBef>
        <a:buNone/>
        <a:defRPr sz="3200" b="1" kern="1200">
          <a:solidFill>
            <a:schemeClr val="bg2"/>
          </a:solidFill>
          <a:latin typeface="Arial" pitchFamily="34" charset="0"/>
          <a:ea typeface="+mj-ea"/>
          <a:cs typeface="Arial" pitchFamily="34" charset="0"/>
        </a:defRPr>
      </a:lvl1pPr>
    </p:titleStyle>
    <p:bodyStyle>
      <a:lvl1pPr marL="0" indent="0" algn="l" defTabSz="1219170" rtl="0" eaLnBrk="1" latinLnBrk="0" hangingPunct="1">
        <a:lnSpc>
          <a:spcPct val="120000"/>
        </a:lnSpc>
        <a:spcBef>
          <a:spcPts val="0"/>
        </a:spcBef>
        <a:spcAft>
          <a:spcPts val="400"/>
        </a:spcAft>
        <a:buClr>
          <a:schemeClr val="tx1"/>
        </a:buClr>
        <a:buFont typeface="Arial" pitchFamily="34" charset="0"/>
        <a:buNone/>
        <a:defRPr sz="3200" b="0" kern="1200" baseline="0">
          <a:solidFill>
            <a:schemeClr val="tx1"/>
          </a:solidFill>
          <a:latin typeface="Arial" pitchFamily="34" charset="0"/>
          <a:ea typeface="+mn-ea"/>
          <a:cs typeface="Arial" pitchFamily="34" charset="0"/>
        </a:defRPr>
      </a:lvl1pPr>
      <a:lvl2pPr marL="609585" indent="-298443" algn="l" defTabSz="1219170" rtl="0" eaLnBrk="1" latinLnBrk="0" hangingPunct="1">
        <a:lnSpc>
          <a:spcPct val="120000"/>
        </a:lnSpc>
        <a:spcBef>
          <a:spcPts val="0"/>
        </a:spcBef>
        <a:spcAft>
          <a:spcPts val="0"/>
        </a:spcAft>
        <a:buClr>
          <a:schemeClr val="bg2"/>
        </a:buClr>
        <a:buSzPct val="120000"/>
        <a:buFont typeface="Arial" pitchFamily="34" charset="0"/>
        <a:buChar char="•"/>
        <a:defRPr sz="2933" kern="1200">
          <a:solidFill>
            <a:schemeClr val="tx1"/>
          </a:solidFill>
          <a:latin typeface="Arial" pitchFamily="34" charset="0"/>
          <a:ea typeface="+mn-ea"/>
          <a:cs typeface="Arial" pitchFamily="34" charset="0"/>
        </a:defRPr>
      </a:lvl2pPr>
      <a:lvl3pPr marL="920728" indent="-311143" algn="l" defTabSz="1219170" rtl="0" eaLnBrk="1" latinLnBrk="0" hangingPunct="1">
        <a:lnSpc>
          <a:spcPct val="120000"/>
        </a:lnSpc>
        <a:spcBef>
          <a:spcPts val="0"/>
        </a:spcBef>
        <a:buClr>
          <a:schemeClr val="bg2"/>
        </a:buClr>
        <a:buSzPct val="120000"/>
        <a:buFont typeface="Arial" pitchFamily="34" charset="0"/>
        <a:buChar char="-"/>
        <a:defRPr sz="2667" kern="1200">
          <a:solidFill>
            <a:schemeClr val="tx1"/>
          </a:solidFill>
          <a:latin typeface="Arial" pitchFamily="34" charset="0"/>
          <a:ea typeface="+mn-ea"/>
          <a:cs typeface="Arial" pitchFamily="34" charset="0"/>
        </a:defRPr>
      </a:lvl3pPr>
      <a:lvl4pPr marL="1219170" indent="-298443" algn="l" defTabSz="1219170" rtl="0" eaLnBrk="1" latinLnBrk="0" hangingPunct="1">
        <a:lnSpc>
          <a:spcPct val="120000"/>
        </a:lnSpc>
        <a:spcBef>
          <a:spcPts val="0"/>
        </a:spcBef>
        <a:buClr>
          <a:schemeClr val="bg2"/>
        </a:buClr>
        <a:buSzPct val="120000"/>
        <a:buFont typeface="Arial" pitchFamily="34" charset="0"/>
        <a:buChar char="•"/>
        <a:defRPr sz="2400" kern="1200">
          <a:solidFill>
            <a:schemeClr val="tx1"/>
          </a:solidFill>
          <a:latin typeface="Arial" pitchFamily="34" charset="0"/>
          <a:ea typeface="+mn-ea"/>
          <a:cs typeface="Arial" pitchFamily="34" charset="0"/>
        </a:defRPr>
      </a:lvl4pPr>
      <a:lvl5pPr marL="1535962" indent="-239994" algn="l" defTabSz="1219170" rtl="0" eaLnBrk="1" latinLnBrk="0" hangingPunct="1">
        <a:lnSpc>
          <a:spcPct val="120000"/>
        </a:lnSpc>
        <a:spcBef>
          <a:spcPts val="0"/>
        </a:spcBef>
        <a:buClr>
          <a:schemeClr val="bg2"/>
        </a:buClr>
        <a:buSzPct val="120000"/>
        <a:buFont typeface="Arial"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erp-support@slac.stanford.edu" TargetMode="Externa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dfs.slac.stanford.edu/adfs/ls/idpinitiatedsignon.aspx?loginToRp=https://www.concursolutions.co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gsa.gov/travel/plan-book/per-diem-rates/frequently-asked-questions-per-die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8" Type="http://schemas.openxmlformats.org/officeDocument/2006/relationships/hyperlink" Target="https://travel.slac.stanford.edu/files/Creating-a-Flight-Comparison.pdf" TargetMode="External"/><Relationship Id="rId3" Type="http://schemas.openxmlformats.org/officeDocument/2006/relationships/hyperlink" Target="https://travel.slac.stanford.edu/files/Concur%20Basics%20and%20Profile%20Settings.mp4" TargetMode="External"/><Relationship Id="rId7" Type="http://schemas.openxmlformats.org/officeDocument/2006/relationships/hyperlink" Target="https://travel.slac.stanford.edu/files/Attaching-Receipts-to-an-Expense-Report.pdf" TargetMode="External"/><Relationship Id="rId2" Type="http://schemas.openxmlformats.org/officeDocument/2006/relationships/hyperlink" Target="https://travel.slac.stanford.edu/concur/quick-start-guides" TargetMode="External"/><Relationship Id="rId1" Type="http://schemas.openxmlformats.org/officeDocument/2006/relationships/slideLayout" Target="../slideLayouts/slideLayout4.xml"/><Relationship Id="rId6" Type="http://schemas.openxmlformats.org/officeDocument/2006/relationships/hyperlink" Target="https://travel.slac.stanford.edu/files/Allocating-Expense-to-Multiple-Project-Activity-Codes.pdf" TargetMode="External"/><Relationship Id="rId11" Type="http://schemas.openxmlformats.org/officeDocument/2006/relationships/image" Target="../media/image20.png"/><Relationship Id="rId5" Type="http://schemas.openxmlformats.org/officeDocument/2006/relationships/hyperlink" Target="https://travel.slac.stanford.edu/files/Creating-an-Expense-Report-Detailed.pdf" TargetMode="External"/><Relationship Id="rId10" Type="http://schemas.openxmlformats.org/officeDocument/2006/relationships/hyperlink" Target="https://travel.slac.stanford.edu/files/Creating-an-Expense-Report-for-Relocation-Expenses.pdf" TargetMode="External"/><Relationship Id="rId4" Type="http://schemas.openxmlformats.org/officeDocument/2006/relationships/hyperlink" Target="https://travel.slac.stanford.edu/files/Expense-Type-Breakdown.pdf" TargetMode="External"/><Relationship Id="rId9" Type="http://schemas.openxmlformats.org/officeDocument/2006/relationships/hyperlink" Target="https://travel.slac.stanford.edu/files/Logging-in-to-Enter-or-Change-Bank-Information.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ravel.slac.stanford.edu/travel-resources/relocation"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8.xml"/><Relationship Id="rId1" Type="http://schemas.openxmlformats.org/officeDocument/2006/relationships/themeOverride" Target="../theme/themeOverride2.xml"/><Relationship Id="rId6" Type="http://schemas.openxmlformats.org/officeDocument/2006/relationships/image" Target="../media/image16.png"/><Relationship Id="rId5" Type="http://schemas.openxmlformats.org/officeDocument/2006/relationships/hyperlink" Target="https://travel.slac.stanford.edu/travel-resources/relocation"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flipV="1">
            <a:off x="-10064" y="-2"/>
            <a:ext cx="12202063" cy="6858001"/>
          </a:xfrm>
          <a:prstGeom prst="rect">
            <a:avLst/>
          </a:prstGeom>
        </p:spPr>
      </p:pic>
      <p:sp>
        <p:nvSpPr>
          <p:cNvPr id="5" name="TextBox 4"/>
          <p:cNvSpPr txBox="1"/>
          <p:nvPr/>
        </p:nvSpPr>
        <p:spPr>
          <a:xfrm>
            <a:off x="4965478" y="6658505"/>
            <a:ext cx="184731" cy="461665"/>
          </a:xfrm>
          <a:prstGeom prst="rect">
            <a:avLst/>
          </a:prstGeom>
          <a:noFill/>
        </p:spPr>
        <p:txBody>
          <a:bodyPr wrap="none" rtlCol="0">
            <a:spAutoFit/>
          </a:bodyPr>
          <a:lstStyle/>
          <a:p>
            <a:pPr defTabSz="914377">
              <a:defRPr/>
            </a:pPr>
            <a:endParaRPr lang="en-US" sz="2400" dirty="0">
              <a:solidFill>
                <a:srgbClr val="000000"/>
              </a:solidFill>
              <a:latin typeface="Arial"/>
            </a:endParaRPr>
          </a:p>
        </p:txBody>
      </p:sp>
      <p:pic>
        <p:nvPicPr>
          <p:cNvPr id="6" name="Picture 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29473" y="6067591"/>
            <a:ext cx="9322987" cy="449615"/>
          </a:xfrm>
          <a:prstGeom prst="rect">
            <a:avLst/>
          </a:prstGeom>
        </p:spPr>
      </p:pic>
      <p:cxnSp>
        <p:nvCxnSpPr>
          <p:cNvPr id="7" name="Straight Connector 6"/>
          <p:cNvCxnSpPr/>
          <p:nvPr/>
        </p:nvCxnSpPr>
        <p:spPr>
          <a:xfrm>
            <a:off x="-7968" y="5795152"/>
            <a:ext cx="12204192" cy="0"/>
          </a:xfrm>
          <a:prstGeom prst="line">
            <a:avLst/>
          </a:prstGeom>
          <a:ln w="31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8"/>
          <p:cNvSpPr txBox="1">
            <a:spLocks/>
          </p:cNvSpPr>
          <p:nvPr/>
        </p:nvSpPr>
        <p:spPr>
          <a:xfrm>
            <a:off x="742953" y="1336074"/>
            <a:ext cx="10678583" cy="1509685"/>
          </a:xfrm>
          <a:prstGeom prst="rect">
            <a:avLst/>
          </a:prstGeom>
        </p:spPr>
        <p:txBody>
          <a:bodyPr/>
          <a:lstStyle>
            <a:lvl1pPr algn="l" defTabSz="685800" rtl="0" eaLnBrk="1" latinLnBrk="0" hangingPunct="1">
              <a:spcBef>
                <a:spcPct val="0"/>
              </a:spcBef>
              <a:buNone/>
              <a:defRPr sz="1800" b="1" kern="1200">
                <a:solidFill>
                  <a:schemeClr val="bg2"/>
                </a:solidFill>
                <a:latin typeface="Arial" pitchFamily="34" charset="0"/>
                <a:ea typeface="+mj-ea"/>
                <a:cs typeface="Arial" pitchFamily="34" charset="0"/>
              </a:defRPr>
            </a:lvl1pPr>
          </a:lstStyle>
          <a:p>
            <a:pPr defTabSz="914377">
              <a:defRPr/>
            </a:pPr>
            <a:r>
              <a:rPr lang="en-CA" sz="5333" dirty="0" err="1" smtClean="0">
                <a:solidFill>
                  <a:prstClr val="white"/>
                </a:solidFill>
              </a:rPr>
              <a:t>Travel@SLAC</a:t>
            </a:r>
            <a:endParaRPr lang="en-CA" sz="5333" dirty="0">
              <a:solidFill>
                <a:prstClr val="white"/>
              </a:solidFill>
            </a:endParaRPr>
          </a:p>
          <a:p>
            <a:pPr defTabSz="914377">
              <a:defRPr/>
            </a:pPr>
            <a:r>
              <a:rPr lang="en-CA" sz="3733" dirty="0" smtClean="0">
                <a:solidFill>
                  <a:prstClr val="white"/>
                </a:solidFill>
              </a:rPr>
              <a:t>Supporting the Mission</a:t>
            </a:r>
            <a:endParaRPr lang="en-CA" sz="3733" dirty="0">
              <a:ln w="18415" cmpd="sng">
                <a:solidFill>
                  <a:srgbClr val="A4001D">
                    <a:lumMod val="75000"/>
                  </a:srgbClr>
                </a:solidFill>
                <a:prstDash val="solid"/>
              </a:ln>
              <a:solidFill>
                <a:prstClr val="white"/>
              </a:solidFill>
              <a:latin typeface="Arial"/>
            </a:endParaRPr>
          </a:p>
        </p:txBody>
      </p:sp>
      <p:sp>
        <p:nvSpPr>
          <p:cNvPr id="9" name="Subtitle 5"/>
          <p:cNvSpPr txBox="1">
            <a:spLocks/>
          </p:cNvSpPr>
          <p:nvPr/>
        </p:nvSpPr>
        <p:spPr>
          <a:xfrm>
            <a:off x="742953" y="3429001"/>
            <a:ext cx="10653183" cy="1215449"/>
          </a:xfrm>
          <a:prstGeom prst="rect">
            <a:avLst/>
          </a:prstGeom>
        </p:spPr>
        <p:txBody>
          <a:bodyPr/>
          <a:lstStyle>
            <a:lvl1pPr marL="0" indent="0" algn="l" defTabSz="685800" rtl="0" eaLnBrk="1" latinLnBrk="0" hangingPunct="1">
              <a:lnSpc>
                <a:spcPct val="120000"/>
              </a:lnSpc>
              <a:spcBef>
                <a:spcPts val="0"/>
              </a:spcBef>
              <a:spcAft>
                <a:spcPts val="225"/>
              </a:spcAft>
              <a:buClr>
                <a:schemeClr val="tx1"/>
              </a:buClr>
              <a:buFont typeface="Arial" pitchFamily="34" charset="0"/>
              <a:buNone/>
              <a:defRPr sz="1800" b="0" kern="1200" baseline="0">
                <a:solidFill>
                  <a:schemeClr val="tx1"/>
                </a:solidFill>
                <a:latin typeface="Arial" pitchFamily="34" charset="0"/>
                <a:ea typeface="+mn-ea"/>
                <a:cs typeface="Arial" pitchFamily="34" charset="0"/>
              </a:defRPr>
            </a:lvl1pPr>
            <a:lvl2pPr marL="342900" indent="-167879" algn="l" defTabSz="685800" rtl="0" eaLnBrk="1" latinLnBrk="0" hangingPunct="1">
              <a:lnSpc>
                <a:spcPct val="120000"/>
              </a:lnSpc>
              <a:spcBef>
                <a:spcPts val="0"/>
              </a:spcBef>
              <a:spcAft>
                <a:spcPts val="0"/>
              </a:spcAft>
              <a:buClr>
                <a:schemeClr val="bg2"/>
              </a:buClr>
              <a:buSzPct val="120000"/>
              <a:buFont typeface="Arial" pitchFamily="34" charset="0"/>
              <a:buChar char="•"/>
              <a:defRPr sz="1650" kern="1200">
                <a:solidFill>
                  <a:schemeClr val="tx1"/>
                </a:solidFill>
                <a:latin typeface="Arial" pitchFamily="34" charset="0"/>
                <a:ea typeface="+mn-ea"/>
                <a:cs typeface="Arial" pitchFamily="34" charset="0"/>
              </a:defRPr>
            </a:lvl2pPr>
            <a:lvl3pPr marL="517922" indent="-175022" algn="l" defTabSz="685800" rtl="0" eaLnBrk="1" latinLnBrk="0" hangingPunct="1">
              <a:lnSpc>
                <a:spcPct val="120000"/>
              </a:lnSpc>
              <a:spcBef>
                <a:spcPts val="0"/>
              </a:spcBef>
              <a:buClr>
                <a:schemeClr val="bg2"/>
              </a:buClr>
              <a:buSzPct val="120000"/>
              <a:buFont typeface="Arial" pitchFamily="34" charset="0"/>
              <a:buChar char="-"/>
              <a:defRPr sz="1500" kern="1200">
                <a:solidFill>
                  <a:schemeClr val="tx1"/>
                </a:solidFill>
                <a:latin typeface="Arial" pitchFamily="34" charset="0"/>
                <a:ea typeface="+mn-ea"/>
                <a:cs typeface="Arial" pitchFamily="34" charset="0"/>
              </a:defRPr>
            </a:lvl3pPr>
            <a:lvl4pPr marL="685800" indent="-167879" algn="l" defTabSz="685800" rtl="0" eaLnBrk="1" latinLnBrk="0" hangingPunct="1">
              <a:lnSpc>
                <a:spcPct val="120000"/>
              </a:lnSpc>
              <a:spcBef>
                <a:spcPts val="0"/>
              </a:spcBef>
              <a:buClr>
                <a:schemeClr val="bg2"/>
              </a:buClr>
              <a:buSzPct val="120000"/>
              <a:buFont typeface="Arial" pitchFamily="34" charset="0"/>
              <a:buChar char="•"/>
              <a:defRPr sz="1350" kern="1200">
                <a:solidFill>
                  <a:schemeClr val="tx1"/>
                </a:solidFill>
                <a:latin typeface="Arial" pitchFamily="34" charset="0"/>
                <a:ea typeface="+mn-ea"/>
                <a:cs typeface="Arial" pitchFamily="34" charset="0"/>
              </a:defRPr>
            </a:lvl4pPr>
            <a:lvl5pPr marL="864000" indent="-135000" algn="l" defTabSz="685800" rtl="0" eaLnBrk="1" latinLnBrk="0" hangingPunct="1">
              <a:lnSpc>
                <a:spcPct val="120000"/>
              </a:lnSpc>
              <a:spcBef>
                <a:spcPts val="0"/>
              </a:spcBef>
              <a:buClr>
                <a:schemeClr val="bg2"/>
              </a:buClr>
              <a:buSzPct val="120000"/>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defTabSz="914377">
              <a:spcAft>
                <a:spcPts val="300"/>
              </a:spcAft>
              <a:buClr>
                <a:srgbClr val="000000"/>
              </a:buClr>
              <a:defRPr/>
            </a:pPr>
            <a:r>
              <a:rPr lang="en-CA" sz="2667" dirty="0" smtClean="0">
                <a:solidFill>
                  <a:prstClr val="white"/>
                </a:solidFill>
              </a:rPr>
              <a:t>Angel Jimenez</a:t>
            </a:r>
            <a:endParaRPr lang="en-CA" sz="2667" dirty="0">
              <a:solidFill>
                <a:prstClr val="white"/>
              </a:solidFill>
            </a:endParaRPr>
          </a:p>
          <a:p>
            <a:pPr defTabSz="914377">
              <a:spcAft>
                <a:spcPts val="300"/>
              </a:spcAft>
              <a:buClr>
                <a:srgbClr val="000000"/>
              </a:buClr>
              <a:defRPr/>
            </a:pPr>
            <a:r>
              <a:rPr lang="en-CA" sz="2667" dirty="0" smtClean="0">
                <a:solidFill>
                  <a:prstClr val="white"/>
                </a:solidFill>
              </a:rPr>
              <a:t>April 23, 2021</a:t>
            </a:r>
            <a:endParaRPr lang="en-CA" sz="2400" dirty="0">
              <a:solidFill>
                <a:prstClr val="white"/>
              </a:solidFill>
            </a:endParaRPr>
          </a:p>
        </p:txBody>
      </p:sp>
      <p:pic>
        <p:nvPicPr>
          <p:cNvPr id="10" name="Picture 9"/>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267117" y="5245073"/>
            <a:ext cx="7647699" cy="228067"/>
          </a:xfrm>
          <a:prstGeom prst="rect">
            <a:avLst/>
          </a:prstGeom>
        </p:spPr>
      </p:pic>
    </p:spTree>
    <p:extLst>
      <p:ext uri="{BB962C8B-B14F-4D97-AF65-F5344CB8AC3E}">
        <p14:creationId xmlns:p14="http://schemas.microsoft.com/office/powerpoint/2010/main" val="110150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CA" dirty="0" smtClean="0">
                <a:solidFill>
                  <a:schemeClr val="bg2"/>
                </a:solidFill>
              </a:rPr>
              <a:t>CONCUR</a:t>
            </a:r>
            <a:endParaRPr lang="en-CA" dirty="0">
              <a:solidFill>
                <a:schemeClr val="bg2"/>
              </a:solidFill>
            </a:endParaRPr>
          </a:p>
        </p:txBody>
      </p:sp>
      <p:sp>
        <p:nvSpPr>
          <p:cNvPr id="6" name="Subtitle 5"/>
          <p:cNvSpPr>
            <a:spLocks noGrp="1"/>
          </p:cNvSpPr>
          <p:nvPr>
            <p:ph type="subTitle" idx="1"/>
          </p:nvPr>
        </p:nvSpPr>
        <p:spPr/>
        <p:txBody>
          <a:bodyPr/>
          <a:lstStyle/>
          <a:p>
            <a:r>
              <a:rPr lang="en-CA" dirty="0"/>
              <a:t>To change color, right click and choose “format background”</a:t>
            </a:r>
          </a:p>
          <a:p>
            <a:r>
              <a:rPr lang="en-CA" dirty="0"/>
              <a:t>Choose from theme colors (blue, green, purple or orange) </a:t>
            </a:r>
          </a:p>
        </p:txBody>
      </p:sp>
      <p:sp>
        <p:nvSpPr>
          <p:cNvPr id="5" name="Text Placeholder 4"/>
          <p:cNvSpPr>
            <a:spLocks noGrp="1"/>
          </p:cNvSpPr>
          <p:nvPr>
            <p:ph type="body" sz="quarter" idx="11"/>
          </p:nvPr>
        </p:nvSpPr>
        <p:spPr/>
        <p:txBody>
          <a:bodyPr/>
          <a:lstStyle/>
          <a:p>
            <a:endParaRPr lang="en-CA" dirty="0">
              <a:solidFill>
                <a:schemeClr val="bg2"/>
              </a:solidFill>
            </a:endParaRPr>
          </a:p>
          <a:p>
            <a:r>
              <a:rPr lang="en-CA" sz="2000" dirty="0" smtClean="0">
                <a:solidFill>
                  <a:schemeClr val="bg2"/>
                </a:solidFill>
              </a:rPr>
              <a:t>Account Set Up</a:t>
            </a:r>
            <a:endParaRPr lang="en-CA" sz="2000" dirty="0">
              <a:solidFill>
                <a:schemeClr val="bg1"/>
              </a:solidFill>
            </a:endParaRPr>
          </a:p>
        </p:txBody>
      </p:sp>
      <p:sp>
        <p:nvSpPr>
          <p:cNvPr id="3" name="TextBox 2"/>
          <p:cNvSpPr txBox="1"/>
          <p:nvPr/>
        </p:nvSpPr>
        <p:spPr>
          <a:xfrm>
            <a:off x="4965470" y="6658504"/>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1232039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Login Information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sz="quarter" idx="14"/>
          </p:nvPr>
        </p:nvSpPr>
        <p:spPr>
          <a:xfrm>
            <a:off x="602429" y="1418852"/>
            <a:ext cx="10901313" cy="3313498"/>
          </a:xfrm>
        </p:spPr>
        <p:txBody>
          <a:bodyPr>
            <a:normAutofit fontScale="92500" lnSpcReduction="20000"/>
          </a:bodyPr>
          <a:lstStyle/>
          <a:p>
            <a:r>
              <a:rPr lang="en-US" sz="2800" dirty="0"/>
              <a:t>When a new hire is made, HR creates a Windows account that is accessible on their first day of work. </a:t>
            </a:r>
          </a:p>
          <a:p>
            <a:pPr lvl="1"/>
            <a:r>
              <a:rPr lang="en-US" sz="2800" dirty="0"/>
              <a:t>This Windows login information grants access to; Outlook, iAT timesheets, VPN, Egencia &amp; Concur. </a:t>
            </a:r>
          </a:p>
          <a:p>
            <a:pPr lvl="1"/>
            <a:r>
              <a:rPr lang="en-US" sz="2800" dirty="0"/>
              <a:t>When an employee cannot sign into their Concur account due to login challenges, </a:t>
            </a:r>
            <a:r>
              <a:rPr lang="en-US" sz="2800" dirty="0">
                <a:hlinkClick r:id="rId2"/>
              </a:rPr>
              <a:t>SLAC IT </a:t>
            </a:r>
            <a:r>
              <a:rPr lang="en-US" sz="2800" dirty="0"/>
              <a:t>needs to be contacted. </a:t>
            </a:r>
          </a:p>
          <a:p>
            <a:pPr lvl="1"/>
            <a:r>
              <a:rPr lang="en-US" sz="2800" dirty="0"/>
              <a:t>The Travel Office cannot make changes to login information due to segregation of duties. </a:t>
            </a:r>
          </a:p>
        </p:txBody>
      </p:sp>
      <p:pic>
        <p:nvPicPr>
          <p:cNvPr id="4" name="Picture 3"/>
          <p:cNvPicPr>
            <a:picLocks noChangeAspect="1"/>
          </p:cNvPicPr>
          <p:nvPr/>
        </p:nvPicPr>
        <p:blipFill>
          <a:blip r:embed="rId3"/>
          <a:stretch>
            <a:fillRect/>
          </a:stretch>
        </p:blipFill>
        <p:spPr>
          <a:xfrm>
            <a:off x="7080010" y="4614361"/>
            <a:ext cx="2541922" cy="1752025"/>
          </a:xfrm>
          <a:prstGeom prst="rect">
            <a:avLst/>
          </a:prstGeom>
        </p:spPr>
      </p:pic>
      <p:pic>
        <p:nvPicPr>
          <p:cNvPr id="5" name="Picture 4"/>
          <p:cNvPicPr>
            <a:picLocks noChangeAspect="1"/>
          </p:cNvPicPr>
          <p:nvPr/>
        </p:nvPicPr>
        <p:blipFill>
          <a:blip r:embed="rId4"/>
          <a:stretch>
            <a:fillRect/>
          </a:stretch>
        </p:blipFill>
        <p:spPr>
          <a:xfrm>
            <a:off x="1524341" y="4936468"/>
            <a:ext cx="3673859" cy="1107810"/>
          </a:xfrm>
          <a:prstGeom prst="rect">
            <a:avLst/>
          </a:prstGeom>
        </p:spPr>
      </p:pic>
    </p:spTree>
    <p:extLst>
      <p:ext uri="{BB962C8B-B14F-4D97-AF65-F5344CB8AC3E}">
        <p14:creationId xmlns:p14="http://schemas.microsoft.com/office/powerpoint/2010/main" val="105090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Assigning a Delegate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sz="quarter" idx="14"/>
          </p:nvPr>
        </p:nvSpPr>
        <p:spPr>
          <a:xfrm>
            <a:off x="602429" y="1438516"/>
            <a:ext cx="10004385" cy="5065523"/>
          </a:xfrm>
        </p:spPr>
        <p:txBody>
          <a:bodyPr>
            <a:normAutofit/>
          </a:bodyPr>
          <a:lstStyle/>
          <a:p>
            <a:r>
              <a:rPr lang="en-US" sz="2800" dirty="0"/>
              <a:t>Admins can help employees complete their relocation expense reports. </a:t>
            </a:r>
          </a:p>
          <a:p>
            <a:pPr lvl="1"/>
            <a:r>
              <a:rPr lang="en-US" sz="2800" dirty="0"/>
              <a:t>The Travel Office can assign the admin as a delegate in Concur to make changes.</a:t>
            </a:r>
          </a:p>
          <a:p>
            <a:pPr lvl="1"/>
            <a:r>
              <a:rPr lang="en-US" sz="2800" dirty="0"/>
              <a:t>Delegates can only help edit the expense reports, they are not authorized to submit them. </a:t>
            </a:r>
          </a:p>
        </p:txBody>
      </p:sp>
      <p:pic>
        <p:nvPicPr>
          <p:cNvPr id="4" name="Picture 3"/>
          <p:cNvPicPr>
            <a:picLocks noChangeAspect="1"/>
          </p:cNvPicPr>
          <p:nvPr/>
        </p:nvPicPr>
        <p:blipFill>
          <a:blip r:embed="rId2"/>
          <a:stretch>
            <a:fillRect/>
          </a:stretch>
        </p:blipFill>
        <p:spPr>
          <a:xfrm>
            <a:off x="7124471" y="4246579"/>
            <a:ext cx="3946652" cy="2471268"/>
          </a:xfrm>
          <a:prstGeom prst="rect">
            <a:avLst/>
          </a:prstGeom>
        </p:spPr>
      </p:pic>
    </p:spTree>
    <p:extLst>
      <p:ext uri="{BB962C8B-B14F-4D97-AF65-F5344CB8AC3E}">
        <p14:creationId xmlns:p14="http://schemas.microsoft.com/office/powerpoint/2010/main" val="1227326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69332" y="2052860"/>
            <a:ext cx="10678583" cy="2246313"/>
          </a:xfrm>
        </p:spPr>
        <p:txBody>
          <a:bodyPr/>
          <a:lstStyle/>
          <a:p>
            <a:r>
              <a:rPr lang="en-CA" dirty="0" smtClean="0">
                <a:solidFill>
                  <a:schemeClr val="bg2"/>
                </a:solidFill>
              </a:rPr>
              <a:t>Creating the Relocation Expense Report</a:t>
            </a:r>
            <a:endParaRPr lang="en-CA" dirty="0">
              <a:solidFill>
                <a:schemeClr val="bg2"/>
              </a:solidFill>
            </a:endParaRPr>
          </a:p>
        </p:txBody>
      </p:sp>
      <p:sp>
        <p:nvSpPr>
          <p:cNvPr id="3" name="TextBox 2"/>
          <p:cNvSpPr txBox="1"/>
          <p:nvPr/>
        </p:nvSpPr>
        <p:spPr>
          <a:xfrm>
            <a:off x="4965470" y="6658504"/>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1133388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2" name="Table 2061"/>
          <p:cNvGraphicFramePr>
            <a:graphicFrameLocks noGrp="1"/>
          </p:cNvGraphicFramePr>
          <p:nvPr>
            <p:extLst/>
          </p:nvPr>
        </p:nvGraphicFramePr>
        <p:xfrm>
          <a:off x="1567819" y="3849707"/>
          <a:ext cx="9036270" cy="2918460"/>
        </p:xfrm>
        <a:graphic>
          <a:graphicData uri="http://schemas.openxmlformats.org/drawingml/2006/table">
            <a:tbl>
              <a:tblPr firstRow="1" bandRow="1">
                <a:tableStyleId>{073A0DAA-6AF3-43AB-8588-CEC1D06C72B9}</a:tableStyleId>
              </a:tblPr>
              <a:tblGrid>
                <a:gridCol w="1506045">
                  <a:extLst>
                    <a:ext uri="{9D8B030D-6E8A-4147-A177-3AD203B41FA5}">
                      <a16:colId xmlns:a16="http://schemas.microsoft.com/office/drawing/2014/main" val="677550280"/>
                    </a:ext>
                  </a:extLst>
                </a:gridCol>
                <a:gridCol w="1506045">
                  <a:extLst>
                    <a:ext uri="{9D8B030D-6E8A-4147-A177-3AD203B41FA5}">
                      <a16:colId xmlns:a16="http://schemas.microsoft.com/office/drawing/2014/main" val="208003178"/>
                    </a:ext>
                  </a:extLst>
                </a:gridCol>
                <a:gridCol w="1506045">
                  <a:extLst>
                    <a:ext uri="{9D8B030D-6E8A-4147-A177-3AD203B41FA5}">
                      <a16:colId xmlns:a16="http://schemas.microsoft.com/office/drawing/2014/main" val="2636462120"/>
                    </a:ext>
                  </a:extLst>
                </a:gridCol>
                <a:gridCol w="1506045">
                  <a:extLst>
                    <a:ext uri="{9D8B030D-6E8A-4147-A177-3AD203B41FA5}">
                      <a16:colId xmlns:a16="http://schemas.microsoft.com/office/drawing/2014/main" val="379747135"/>
                    </a:ext>
                  </a:extLst>
                </a:gridCol>
                <a:gridCol w="1506045">
                  <a:extLst>
                    <a:ext uri="{9D8B030D-6E8A-4147-A177-3AD203B41FA5}">
                      <a16:colId xmlns:a16="http://schemas.microsoft.com/office/drawing/2014/main" val="535824175"/>
                    </a:ext>
                  </a:extLst>
                </a:gridCol>
                <a:gridCol w="1506045">
                  <a:extLst>
                    <a:ext uri="{9D8B030D-6E8A-4147-A177-3AD203B41FA5}">
                      <a16:colId xmlns:a16="http://schemas.microsoft.com/office/drawing/2014/main" val="2234691714"/>
                    </a:ext>
                  </a:extLst>
                </a:gridCol>
              </a:tblGrid>
              <a:tr h="382129">
                <a:tc>
                  <a:txBody>
                    <a:bodyPr/>
                    <a:lstStyle/>
                    <a:p>
                      <a:pPr algn="ctr"/>
                      <a:endParaRPr lang="en-US" sz="1100" dirty="0" smtClean="0"/>
                    </a:p>
                    <a:p>
                      <a:pPr algn="ctr"/>
                      <a:r>
                        <a:rPr lang="en-US" sz="1100" dirty="0" smtClean="0"/>
                        <a:t>Airfare</a:t>
                      </a:r>
                      <a:endParaRPr lang="en-US" sz="1100" dirty="0"/>
                    </a:p>
                  </a:txBody>
                  <a:tcPr>
                    <a:solidFill>
                      <a:srgbClr val="7030A0"/>
                    </a:solidFill>
                  </a:tcPr>
                </a:tc>
                <a:tc>
                  <a:txBody>
                    <a:bodyPr/>
                    <a:lstStyle/>
                    <a:p>
                      <a:pPr algn="ctr"/>
                      <a:r>
                        <a:rPr lang="en-US" sz="1100" dirty="0" smtClean="0"/>
                        <a:t>Ground Transportation </a:t>
                      </a:r>
                      <a:endParaRPr lang="en-US" sz="1100" dirty="0"/>
                    </a:p>
                  </a:txBody>
                  <a:tcP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Car Rental</a:t>
                      </a:r>
                    </a:p>
                  </a:txBody>
                  <a:tcP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Lodging</a:t>
                      </a:r>
                    </a:p>
                  </a:txBody>
                  <a:tcP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Training / Registration</a:t>
                      </a:r>
                    </a:p>
                  </a:txBody>
                  <a:tcPr>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Relocation</a:t>
                      </a:r>
                    </a:p>
                  </a:txBody>
                  <a:tcPr>
                    <a:solidFill>
                      <a:srgbClr val="7030A0"/>
                    </a:solidFill>
                  </a:tcPr>
                </a:tc>
                <a:extLst>
                  <a:ext uri="{0D108BD9-81ED-4DB2-BD59-A6C34878D82A}">
                    <a16:rowId xmlns:a16="http://schemas.microsoft.com/office/drawing/2014/main" val="3395157730"/>
                  </a:ext>
                </a:extLst>
              </a:tr>
              <a:tr h="2483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Tickets or itinerary indicating dates and times of departure, ticket/ confirmation numbers, class of service, fare basis, and cost of ticket along with proof of payment (e.g., card being charged).</a:t>
                      </a:r>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en-US" sz="1050" dirty="0" smtClean="0"/>
                        <a:t>Transportation Tickets - passenger copies of rail, bus, and boat tickets indicating dates and times of departure, ticket/ confirmation numbers, class of service, fare basis, and cost of ticket along with proof of payment (e.g., card being charged).</a:t>
                      </a:r>
                      <a:endParaRPr lang="en-US" sz="1050" dirty="0"/>
                    </a:p>
                  </a:txBody>
                  <a:tcPr>
                    <a:solidFill>
                      <a:schemeClr val="accent3">
                        <a:lumMod val="20000"/>
                        <a:lumOff val="80000"/>
                      </a:schemeClr>
                    </a:solidFill>
                  </a:tcPr>
                </a:tc>
                <a:tc>
                  <a:txBody>
                    <a:bodyPr/>
                    <a:lstStyle/>
                    <a:p>
                      <a:pPr marL="171450" indent="-171450">
                        <a:buFont typeface="Arial" panose="020B0604020202020204" pitchFamily="34" charset="0"/>
                        <a:buChar char="•"/>
                      </a:pPr>
                      <a:r>
                        <a:rPr lang="en-US" sz="1050" dirty="0" smtClean="0"/>
                        <a:t>Rental Car Agreements/ Bills - original car rental agreements or invoices.</a:t>
                      </a:r>
                    </a:p>
                    <a:p>
                      <a:pPr marL="171450" indent="-171450">
                        <a:buFont typeface="Arial" panose="020B0604020202020204" pitchFamily="34" charset="0"/>
                        <a:buChar char="•"/>
                      </a:pPr>
                      <a:r>
                        <a:rPr lang="en-US" sz="1050" kern="1200" dirty="0" smtClean="0">
                          <a:solidFill>
                            <a:schemeClr val="dk1"/>
                          </a:solidFill>
                          <a:latin typeface="+mn-lt"/>
                          <a:ea typeface="+mn-ea"/>
                          <a:cs typeface="+mn-cs"/>
                        </a:rPr>
                        <a:t>Car rental expense. Requires itemized receipt</a:t>
                      </a:r>
                      <a:r>
                        <a:rPr lang="en-US" sz="1050" kern="1200" baseline="0" dirty="0" smtClean="0">
                          <a:solidFill>
                            <a:schemeClr val="dk1"/>
                          </a:solidFill>
                          <a:latin typeface="+mn-lt"/>
                          <a:ea typeface="+mn-ea"/>
                          <a:cs typeface="+mn-cs"/>
                        </a:rPr>
                        <a:t> indicating dates and times of pickup, car class charged, proof of payment</a:t>
                      </a:r>
                      <a:endParaRPr lang="en-US" sz="1050" kern="1200" dirty="0" smtClean="0">
                        <a:solidFill>
                          <a:schemeClr val="dk1"/>
                        </a:solidFill>
                        <a:latin typeface="+mn-lt"/>
                        <a:ea typeface="+mn-ea"/>
                        <a:cs typeface="+mn-cs"/>
                      </a:endParaRPr>
                    </a:p>
                  </a:txBody>
                  <a:tcPr>
                    <a:solidFill>
                      <a:schemeClr val="accent3">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Hotel Bills - itemized lodging bill or express checkout itemizing room rates and taxes including proof of payment. Meals charged to the lodging bill will not be reimbursed– as these are paid as part of M&amp;IE per diem.</a:t>
                      </a:r>
                    </a:p>
                    <a:p>
                      <a:pPr marL="171450" indent="-171450">
                        <a:buFont typeface="Arial" panose="020B0604020202020204" pitchFamily="34" charset="0"/>
                        <a:buChar char="•"/>
                      </a:pPr>
                      <a:endParaRPr lang="en-US" sz="1050" dirty="0" smtClean="0"/>
                    </a:p>
                  </a:txBody>
                  <a:tcPr>
                    <a:solidFill>
                      <a:schemeClr val="accent3">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Proof of payment required with the last 4 digits of credit card or a form of “Paid” Acknowledgeme</a:t>
                      </a:r>
                      <a:r>
                        <a:rPr lang="en-US" sz="1050" kern="1200" dirty="0" smtClean="0">
                          <a:solidFill>
                            <a:schemeClr val="dk1"/>
                          </a:solidFill>
                          <a:effectLst/>
                          <a:latin typeface="+mn-lt"/>
                          <a:ea typeface="+mn-ea"/>
                          <a:cs typeface="+mn-cs"/>
                        </a:rPr>
                        <a:t>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p>
                  </a:txBody>
                  <a:tcPr>
                    <a:solidFill>
                      <a:schemeClr val="accent3">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Offer</a:t>
                      </a:r>
                      <a:r>
                        <a:rPr lang="en-US" sz="1050" baseline="0" dirty="0" smtClean="0"/>
                        <a:t> Letter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aseline="0" dirty="0" smtClean="0"/>
                        <a:t>Relocation Agreement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aseline="0" dirty="0" smtClean="0"/>
                        <a:t>Moving Company final invoice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baseline="0" dirty="0" smtClean="0"/>
                    </a:p>
                  </a:txBody>
                  <a:tcPr>
                    <a:solidFill>
                      <a:schemeClr val="accent3">
                        <a:lumMod val="20000"/>
                        <a:lumOff val="80000"/>
                      </a:schemeClr>
                    </a:solidFill>
                  </a:tcPr>
                </a:tc>
                <a:extLst>
                  <a:ext uri="{0D108BD9-81ED-4DB2-BD59-A6C34878D82A}">
                    <a16:rowId xmlns:a16="http://schemas.microsoft.com/office/drawing/2014/main" val="3557409650"/>
                  </a:ext>
                </a:extLst>
              </a:tr>
            </a:tbl>
          </a:graphicData>
        </a:graphic>
      </p:graphicFrame>
      <p:sp>
        <p:nvSpPr>
          <p:cNvPr id="29" name="Title 28"/>
          <p:cNvSpPr>
            <a:spLocks noGrp="1"/>
          </p:cNvSpPr>
          <p:nvPr>
            <p:ph type="title"/>
          </p:nvPr>
        </p:nvSpPr>
        <p:spPr>
          <a:xfrm>
            <a:off x="1555531" y="-86775"/>
            <a:ext cx="8546412" cy="753033"/>
          </a:xfrm>
        </p:spPr>
        <p:txBody>
          <a:bodyPr/>
          <a:lstStyle/>
          <a:p>
            <a:r>
              <a:rPr lang="en-CA" dirty="0" smtClean="0"/>
              <a:t>Required Documents for Expense Reports</a:t>
            </a:r>
            <a:endParaRPr lang="en-CA" dirty="0"/>
          </a:p>
        </p:txBody>
      </p:sp>
      <p:sp>
        <p:nvSpPr>
          <p:cNvPr id="2" name="Rounded Rectangle 1"/>
          <p:cNvSpPr/>
          <p:nvPr/>
        </p:nvSpPr>
        <p:spPr>
          <a:xfrm>
            <a:off x="1594823" y="2307021"/>
            <a:ext cx="1366345" cy="609600"/>
          </a:xfrm>
          <a:prstGeom prst="roundRect">
            <a:avLst/>
          </a:prstGeom>
          <a:solidFill>
            <a:schemeClr val="accent5">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If transaction is &gt;$75</a:t>
            </a:r>
          </a:p>
        </p:txBody>
      </p:sp>
      <p:sp>
        <p:nvSpPr>
          <p:cNvPr id="8" name="Rounded Rectangle 7"/>
          <p:cNvSpPr/>
          <p:nvPr/>
        </p:nvSpPr>
        <p:spPr>
          <a:xfrm>
            <a:off x="4969012" y="2286001"/>
            <a:ext cx="1431789" cy="630621"/>
          </a:xfrm>
          <a:prstGeom prst="roundRect">
            <a:avLst/>
          </a:prstGeom>
          <a:solidFill>
            <a:srgbClr val="D2C295"/>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Always Include</a:t>
            </a:r>
          </a:p>
        </p:txBody>
      </p:sp>
      <p:sp>
        <p:nvSpPr>
          <p:cNvPr id="9" name="Rounded Rectangle 8"/>
          <p:cNvSpPr/>
          <p:nvPr/>
        </p:nvSpPr>
        <p:spPr>
          <a:xfrm>
            <a:off x="3281978" y="2286001"/>
            <a:ext cx="1371600" cy="630621"/>
          </a:xfrm>
          <a:prstGeom prst="roundRect">
            <a:avLst/>
          </a:prstGeom>
          <a:solidFill>
            <a:srgbClr val="D2C295"/>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Documentation is </a:t>
            </a:r>
            <a:r>
              <a:rPr lang="en-US" sz="1100" b="1" dirty="0"/>
              <a:t>required</a:t>
            </a:r>
          </a:p>
        </p:txBody>
      </p:sp>
      <p:sp>
        <p:nvSpPr>
          <p:cNvPr id="11" name="Rounded Rectangle 10"/>
          <p:cNvSpPr/>
          <p:nvPr/>
        </p:nvSpPr>
        <p:spPr>
          <a:xfrm>
            <a:off x="6601234" y="2391121"/>
            <a:ext cx="1628366" cy="428280"/>
          </a:xfrm>
          <a:prstGeom prst="roundRect">
            <a:avLst/>
          </a:prstGeom>
          <a:solidFill>
            <a:schemeClr val="accent5">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Proof of purchase</a:t>
            </a:r>
            <a:endParaRPr lang="en-US" sz="1100" b="1" dirty="0"/>
          </a:p>
        </p:txBody>
      </p:sp>
      <p:sp>
        <p:nvSpPr>
          <p:cNvPr id="13" name="Rounded Rectangle 12"/>
          <p:cNvSpPr/>
          <p:nvPr/>
        </p:nvSpPr>
        <p:spPr>
          <a:xfrm>
            <a:off x="8610601" y="1625908"/>
            <a:ext cx="1981199" cy="736292"/>
          </a:xfrm>
          <a:prstGeom prst="roundRect">
            <a:avLst/>
          </a:prstGeom>
          <a:solidFill>
            <a:schemeClr val="accent5">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Invoice, itemized receipt, rental agreement, itinerary that </a:t>
            </a:r>
            <a:r>
              <a:rPr lang="en-US" sz="1000" b="1" dirty="0"/>
              <a:t>shows the last 4 digits of the credit card </a:t>
            </a:r>
            <a:r>
              <a:rPr lang="en-US" sz="1000" dirty="0"/>
              <a:t>used</a:t>
            </a:r>
            <a:endParaRPr lang="en-US" sz="1000" b="1" dirty="0"/>
          </a:p>
        </p:txBody>
      </p:sp>
      <p:sp>
        <p:nvSpPr>
          <p:cNvPr id="14" name="Rounded Rectangle 13"/>
          <p:cNvSpPr/>
          <p:nvPr/>
        </p:nvSpPr>
        <p:spPr>
          <a:xfrm>
            <a:off x="8663152" y="2819400"/>
            <a:ext cx="1928649" cy="838200"/>
          </a:xfrm>
          <a:prstGeom prst="roundRect">
            <a:avLst/>
          </a:prstGeom>
          <a:solidFill>
            <a:schemeClr val="accent5">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Invoice, itemized receipt, rental agreement, itinerary </a:t>
            </a:r>
            <a:r>
              <a:rPr lang="en-US" sz="1000" b="1" dirty="0">
                <a:solidFill>
                  <a:schemeClr val="bg1"/>
                </a:solidFill>
              </a:rPr>
              <a:t>with</a:t>
            </a:r>
            <a:r>
              <a:rPr lang="en-US" sz="1000" dirty="0"/>
              <a:t> the </a:t>
            </a:r>
            <a:r>
              <a:rPr lang="en-US" sz="1000" b="1" dirty="0"/>
              <a:t>credit card statement that shows the transaction </a:t>
            </a:r>
          </a:p>
        </p:txBody>
      </p:sp>
      <p:sp>
        <p:nvSpPr>
          <p:cNvPr id="4" name="Rectangle 3"/>
          <p:cNvSpPr/>
          <p:nvPr/>
        </p:nvSpPr>
        <p:spPr>
          <a:xfrm>
            <a:off x="1487214" y="705015"/>
            <a:ext cx="5493812" cy="369332"/>
          </a:xfrm>
          <a:prstGeom prst="rect">
            <a:avLst/>
          </a:prstGeom>
        </p:spPr>
        <p:txBody>
          <a:bodyPr wrap="none">
            <a:spAutoFit/>
          </a:bodyPr>
          <a:lstStyle/>
          <a:p>
            <a:r>
              <a:rPr lang="en-US" b="1" cap="all" dirty="0"/>
              <a:t>Reimbursements &amp; Non-PO Transactions</a:t>
            </a:r>
          </a:p>
        </p:txBody>
      </p:sp>
      <p:cxnSp>
        <p:nvCxnSpPr>
          <p:cNvPr id="6" name="Elbow Connector 5"/>
          <p:cNvCxnSpPr>
            <a:stCxn id="2" idx="3"/>
            <a:endCxn id="9" idx="1"/>
          </p:cNvCxnSpPr>
          <p:nvPr/>
        </p:nvCxnSpPr>
        <p:spPr>
          <a:xfrm flipV="1">
            <a:off x="2961168" y="2601311"/>
            <a:ext cx="320811" cy="10510"/>
          </a:xfrm>
          <a:prstGeom prst="bentConnector3">
            <a:avLst>
              <a:gd name="adj1" fmla="val 857"/>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8" name="Elbow Connector 17"/>
          <p:cNvCxnSpPr>
            <a:stCxn id="9" idx="3"/>
            <a:endCxn id="8" idx="1"/>
          </p:cNvCxnSpPr>
          <p:nvPr/>
        </p:nvCxnSpPr>
        <p:spPr>
          <a:xfrm>
            <a:off x="4653579" y="2601311"/>
            <a:ext cx="315433" cy="12700"/>
          </a:xfrm>
          <a:prstGeom prst="bentConnector3">
            <a:avLst>
              <a:gd name="adj1" fmla="val 20"/>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3" name="Elbow Connector 22"/>
          <p:cNvCxnSpPr>
            <a:stCxn id="8" idx="3"/>
            <a:endCxn id="11" idx="1"/>
          </p:cNvCxnSpPr>
          <p:nvPr/>
        </p:nvCxnSpPr>
        <p:spPr>
          <a:xfrm>
            <a:off x="6400800" y="2601311"/>
            <a:ext cx="200434" cy="3950"/>
          </a:xfrm>
          <a:prstGeom prst="bentConnector3">
            <a:avLst>
              <a:gd name="adj1" fmla="val 50000"/>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1" name="Elbow Connector 30"/>
          <p:cNvCxnSpPr>
            <a:stCxn id="11" idx="3"/>
            <a:endCxn id="13" idx="1"/>
          </p:cNvCxnSpPr>
          <p:nvPr/>
        </p:nvCxnSpPr>
        <p:spPr>
          <a:xfrm flipV="1">
            <a:off x="8229600" y="1994055"/>
            <a:ext cx="381000" cy="611207"/>
          </a:xfrm>
          <a:prstGeom prst="bentConnector3">
            <a:avLst>
              <a:gd name="adj1" fmla="val 57273"/>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049" name="Elbow Connector 2048"/>
          <p:cNvCxnSpPr>
            <a:stCxn id="11" idx="3"/>
            <a:endCxn id="14" idx="1"/>
          </p:cNvCxnSpPr>
          <p:nvPr/>
        </p:nvCxnSpPr>
        <p:spPr>
          <a:xfrm>
            <a:off x="8229601" y="2605262"/>
            <a:ext cx="433551" cy="633239"/>
          </a:xfrm>
          <a:prstGeom prst="bentConnector3">
            <a:avLst>
              <a:gd name="adj1" fmla="val 50000"/>
            </a:avLst>
          </a:prstGeom>
          <a:ln>
            <a:tailEnd type="triangle"/>
          </a:ln>
        </p:spPr>
        <p:style>
          <a:lnRef idx="2">
            <a:schemeClr val="accent3"/>
          </a:lnRef>
          <a:fillRef idx="0">
            <a:schemeClr val="accent3"/>
          </a:fillRef>
          <a:effectRef idx="1">
            <a:schemeClr val="accent3"/>
          </a:effectRef>
          <a:fontRef idx="minor">
            <a:schemeClr val="tx1"/>
          </a:fontRef>
        </p:style>
      </p:cxnSp>
      <p:sp>
        <p:nvSpPr>
          <p:cNvPr id="2056" name="TextBox 2055"/>
          <p:cNvSpPr txBox="1"/>
          <p:nvPr/>
        </p:nvSpPr>
        <p:spPr>
          <a:xfrm>
            <a:off x="1506879" y="1349514"/>
            <a:ext cx="7010400" cy="707886"/>
          </a:xfrm>
          <a:prstGeom prst="rect">
            <a:avLst/>
          </a:prstGeom>
          <a:noFill/>
        </p:spPr>
        <p:txBody>
          <a:bodyPr wrap="square" rtlCol="0">
            <a:spAutoFit/>
          </a:bodyPr>
          <a:lstStyle/>
          <a:p>
            <a:r>
              <a:rPr lang="en-US" sz="1000" b="1" dirty="0"/>
              <a:t>Expense Report Preparation </a:t>
            </a:r>
            <a:r>
              <a:rPr lang="en-US" sz="1000" dirty="0"/>
              <a:t>- The traveler is required to prepare an expense report in Concur to account for all travel costs reimbursed by SLAC. The completed expense report should be submitted within 10 working days after returning from each trip.  If out of pocket expenses are </a:t>
            </a:r>
            <a:r>
              <a:rPr lang="en-US" sz="1000" u="sng" dirty="0"/>
              <a:t>not submitted within 60 days </a:t>
            </a:r>
            <a:r>
              <a:rPr lang="en-US" sz="1000" dirty="0"/>
              <a:t>of the traveler returning from their trip, </a:t>
            </a:r>
            <a:r>
              <a:rPr lang="en-US" sz="1000" u="sng" dirty="0"/>
              <a:t>justification is required in Concur </a:t>
            </a:r>
            <a:r>
              <a:rPr lang="en-US" sz="1000" dirty="0"/>
              <a:t>and may be subject to tax reporting under IRS rules</a:t>
            </a:r>
          </a:p>
        </p:txBody>
      </p:sp>
      <p:sp>
        <p:nvSpPr>
          <p:cNvPr id="21" name="TextBox 20"/>
          <p:cNvSpPr txBox="1"/>
          <p:nvPr/>
        </p:nvSpPr>
        <p:spPr>
          <a:xfrm>
            <a:off x="9362019" y="2416644"/>
            <a:ext cx="530915" cy="369332"/>
          </a:xfrm>
          <a:prstGeom prst="rect">
            <a:avLst/>
          </a:prstGeom>
          <a:noFill/>
        </p:spPr>
        <p:txBody>
          <a:bodyPr wrap="none" rtlCol="0">
            <a:spAutoFit/>
          </a:bodyPr>
          <a:lstStyle/>
          <a:p>
            <a:r>
              <a:rPr lang="en-US" dirty="0"/>
              <a:t>OR</a:t>
            </a:r>
          </a:p>
        </p:txBody>
      </p:sp>
      <p:sp>
        <p:nvSpPr>
          <p:cNvPr id="2050" name="TextBox 2049"/>
          <p:cNvSpPr txBox="1"/>
          <p:nvPr/>
        </p:nvSpPr>
        <p:spPr>
          <a:xfrm>
            <a:off x="1524001" y="3547646"/>
            <a:ext cx="3513071" cy="338554"/>
          </a:xfrm>
          <a:prstGeom prst="rect">
            <a:avLst/>
          </a:prstGeom>
          <a:noFill/>
        </p:spPr>
        <p:txBody>
          <a:bodyPr wrap="square" rtlCol="0">
            <a:spAutoFit/>
          </a:bodyPr>
          <a:lstStyle/>
          <a:p>
            <a:r>
              <a:rPr lang="en-US" sz="1600" dirty="0"/>
              <a:t>Expense receipt examples: </a:t>
            </a:r>
          </a:p>
        </p:txBody>
      </p:sp>
    </p:spTree>
    <p:extLst>
      <p:ext uri="{BB962C8B-B14F-4D97-AF65-F5344CB8AC3E}">
        <p14:creationId xmlns:p14="http://schemas.microsoft.com/office/powerpoint/2010/main" val="4093571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15" y="3177092"/>
            <a:ext cx="5257597" cy="753033"/>
          </a:xfrm>
        </p:spPr>
        <p:txBody>
          <a:bodyPr/>
          <a:lstStyle/>
          <a:p>
            <a:r>
              <a:rPr lang="en-US" dirty="0" smtClean="0">
                <a:hlinkClick r:id="rId2"/>
              </a:rPr>
              <a:t>CONCUR</a:t>
            </a:r>
            <a:r>
              <a:rPr lang="en-US" dirty="0" smtClean="0"/>
              <a:t> WALKTHROUGH</a:t>
            </a:r>
            <a:endParaRPr lang="en-US" dirty="0"/>
          </a:p>
        </p:txBody>
      </p:sp>
    </p:spTree>
    <p:extLst>
      <p:ext uri="{BB962C8B-B14F-4D97-AF65-F5344CB8AC3E}">
        <p14:creationId xmlns:p14="http://schemas.microsoft.com/office/powerpoint/2010/main" val="26175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r>
            <a:br>
              <a:rPr lang="en-US" dirty="0"/>
            </a:br>
            <a:r>
              <a:rPr lang="en-US" dirty="0"/>
              <a:t>The Reporting Header</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sz="quarter" idx="14"/>
          </p:nvPr>
        </p:nvSpPr>
        <p:spPr>
          <a:xfrm>
            <a:off x="1002616" y="1792477"/>
            <a:ext cx="10004385" cy="5065523"/>
          </a:xfrm>
        </p:spPr>
        <p:txBody>
          <a:bodyPr>
            <a:normAutofit/>
          </a:bodyPr>
          <a:lstStyle/>
          <a:p>
            <a:r>
              <a:rPr lang="en-US" dirty="0"/>
              <a:t>Project, activity, WBS, and Fund: </a:t>
            </a:r>
          </a:p>
          <a:p>
            <a:pPr lvl="1"/>
            <a:r>
              <a:rPr lang="en-US" dirty="0"/>
              <a:t>Fill in your project number and Concur will help narrow down the selections for the remaining </a:t>
            </a:r>
            <a:r>
              <a:rPr lang="en-US" dirty="0" smtClean="0"/>
              <a:t>dropdowns</a:t>
            </a:r>
          </a:p>
          <a:p>
            <a:r>
              <a:rPr lang="en-US" dirty="0" smtClean="0"/>
              <a:t>Trip Type: </a:t>
            </a:r>
          </a:p>
          <a:p>
            <a:pPr lvl="1"/>
            <a:r>
              <a:rPr lang="en-US" dirty="0" smtClean="0"/>
              <a:t>Trip types Relocation, Visitor, and Other Reimbursement should not be selected under the Pre Approved Trip policy. </a:t>
            </a:r>
            <a:endParaRPr lang="en-US" dirty="0"/>
          </a:p>
        </p:txBody>
      </p:sp>
    </p:spTree>
    <p:extLst>
      <p:ext uri="{BB962C8B-B14F-4D97-AF65-F5344CB8AC3E}">
        <p14:creationId xmlns:p14="http://schemas.microsoft.com/office/powerpoint/2010/main" val="3792621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Entering the correct Expense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sz="quarter" idx="14"/>
          </p:nvPr>
        </p:nvSpPr>
        <p:spPr>
          <a:xfrm>
            <a:off x="771646" y="1252729"/>
            <a:ext cx="5154592" cy="5065523"/>
          </a:xfrm>
        </p:spPr>
        <p:txBody>
          <a:bodyPr>
            <a:normAutofit fontScale="77500" lnSpcReduction="20000"/>
          </a:bodyPr>
          <a:lstStyle/>
          <a:p>
            <a:r>
              <a:rPr lang="en-US" dirty="0"/>
              <a:t>Personal Mileage v Relocation Mileage</a:t>
            </a:r>
          </a:p>
          <a:p>
            <a:pPr marL="457200" indent="-457200">
              <a:buFont typeface="Arial" panose="020B0604020202020204" pitchFamily="34" charset="0"/>
              <a:buChar char="•"/>
            </a:pPr>
            <a:r>
              <a:rPr lang="en-US" dirty="0" smtClean="0"/>
              <a:t>They </a:t>
            </a:r>
            <a:r>
              <a:rPr lang="en-US" dirty="0"/>
              <a:t>have different reimbursement rates. </a:t>
            </a:r>
          </a:p>
          <a:p>
            <a:pPr marL="457200" indent="-457200">
              <a:buFont typeface="Arial" panose="020B0604020202020204" pitchFamily="34" charset="0"/>
              <a:buChar char="•"/>
            </a:pPr>
            <a:r>
              <a:rPr lang="en-US" dirty="0"/>
              <a:t>Personal Mileage is for all other expense report types</a:t>
            </a:r>
          </a:p>
          <a:p>
            <a:pPr marL="457200" indent="-457200">
              <a:buFont typeface="Arial" panose="020B0604020202020204" pitchFamily="34" charset="0"/>
              <a:buChar char="•"/>
            </a:pPr>
            <a:r>
              <a:rPr lang="en-US" dirty="0"/>
              <a:t>Relocation mileage is only for relocation expense reports</a:t>
            </a:r>
          </a:p>
          <a:p>
            <a:pPr marL="457200" indent="-457200">
              <a:buFont typeface="Arial" panose="020B0604020202020204" pitchFamily="34" charset="0"/>
              <a:buChar char="•"/>
            </a:pPr>
            <a:r>
              <a:rPr lang="en-US" dirty="0"/>
              <a:t>Entering in the correct expense type can ensure the correct reimbursement</a:t>
            </a:r>
          </a:p>
          <a:p>
            <a:pPr marL="457200" indent="-457200">
              <a:buFont typeface="Arial" panose="020B0604020202020204" pitchFamily="34" charset="0"/>
              <a:buChar char="•"/>
            </a:pPr>
            <a:r>
              <a:rPr lang="en-US" b="1" dirty="0">
                <a:hlinkClick r:id="rId2"/>
              </a:rPr>
              <a:t>GSA RATES</a:t>
            </a:r>
            <a:endParaRPr lang="en-US" b="1" dirty="0"/>
          </a:p>
          <a:p>
            <a:pPr marL="274320" lvl="1" indent="0">
              <a:buNone/>
            </a:pPr>
            <a:endParaRPr lang="en-US" dirty="0"/>
          </a:p>
        </p:txBody>
      </p:sp>
      <p:sp>
        <p:nvSpPr>
          <p:cNvPr id="4" name="Content Placeholder 3"/>
          <p:cNvSpPr>
            <a:spLocks noGrp="1"/>
          </p:cNvSpPr>
          <p:nvPr>
            <p:ph sz="quarter" idx="15"/>
          </p:nvPr>
        </p:nvSpPr>
        <p:spPr>
          <a:xfrm>
            <a:off x="5926238" y="1252729"/>
            <a:ext cx="5480951" cy="5065523"/>
          </a:xfrm>
        </p:spPr>
        <p:txBody>
          <a:bodyPr>
            <a:normAutofit fontScale="70000" lnSpcReduction="20000"/>
          </a:bodyPr>
          <a:lstStyle/>
          <a:p>
            <a:r>
              <a:rPr lang="en-US" dirty="0"/>
              <a:t>M&amp;IE (itinerary) v Actual Meals</a:t>
            </a:r>
          </a:p>
          <a:p>
            <a:endParaRPr lang="en-US" dirty="0" smtClean="0"/>
          </a:p>
          <a:p>
            <a:pPr marL="457200" indent="-457200">
              <a:buFont typeface="Arial" panose="020B0604020202020204" pitchFamily="34" charset="0"/>
              <a:buChar char="•"/>
            </a:pPr>
            <a:r>
              <a:rPr lang="en-US" dirty="0" err="1" smtClean="0"/>
              <a:t>Concur’s</a:t>
            </a:r>
            <a:r>
              <a:rPr lang="en-US" dirty="0" smtClean="0"/>
              <a:t> </a:t>
            </a:r>
            <a:r>
              <a:rPr lang="en-US" dirty="0"/>
              <a:t>required fields may not be intuitive . </a:t>
            </a:r>
          </a:p>
          <a:p>
            <a:pPr marL="457200" indent="-457200">
              <a:buFont typeface="Arial" panose="020B0604020202020204" pitchFamily="34" charset="0"/>
              <a:buChar char="•"/>
            </a:pPr>
            <a:r>
              <a:rPr lang="en-US" dirty="0"/>
              <a:t>In order to use the M&amp;IE expense type, you need to have entered in an Itinerary </a:t>
            </a:r>
          </a:p>
          <a:p>
            <a:pPr marL="457200" indent="-457200">
              <a:buFont typeface="Arial" panose="020B0604020202020204" pitchFamily="34" charset="0"/>
              <a:buChar char="•"/>
            </a:pPr>
            <a:r>
              <a:rPr lang="en-US" dirty="0"/>
              <a:t>Relocation expense reports do not require itineraries, they actually end up creating an exception and stop the report from being submitted</a:t>
            </a:r>
          </a:p>
          <a:p>
            <a:pPr marL="457200" indent="-457200">
              <a:buFont typeface="Arial" panose="020B0604020202020204" pitchFamily="34" charset="0"/>
              <a:buChar char="•"/>
            </a:pPr>
            <a:r>
              <a:rPr lang="en-US" dirty="0"/>
              <a:t>Use “Actual Meals” expense type instead</a:t>
            </a:r>
          </a:p>
          <a:p>
            <a:endParaRPr lang="en-US" dirty="0"/>
          </a:p>
        </p:txBody>
      </p:sp>
    </p:spTree>
    <p:extLst>
      <p:ext uri="{BB962C8B-B14F-4D97-AF65-F5344CB8AC3E}">
        <p14:creationId xmlns:p14="http://schemas.microsoft.com/office/powerpoint/2010/main" val="670125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Importance of Correct Dates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sz="quarter" idx="14"/>
          </p:nvPr>
        </p:nvSpPr>
        <p:spPr>
          <a:xfrm>
            <a:off x="1002616" y="1792477"/>
            <a:ext cx="10004385" cy="5065523"/>
          </a:xfrm>
        </p:spPr>
        <p:txBody>
          <a:bodyPr>
            <a:normAutofit/>
          </a:bodyPr>
          <a:lstStyle/>
          <a:p>
            <a:r>
              <a:rPr lang="en-US" sz="2800" dirty="0"/>
              <a:t>It is important to enter in the correct dates to ensure accurate reimbursement for audit purposes and for identifying potential taxable income. </a:t>
            </a:r>
          </a:p>
          <a:p>
            <a:r>
              <a:rPr lang="en-US" sz="2800" dirty="0"/>
              <a:t>Example; </a:t>
            </a:r>
          </a:p>
          <a:p>
            <a:pPr lvl="1"/>
            <a:r>
              <a:rPr lang="en-US" sz="2800" dirty="0"/>
              <a:t>If my first day of Lodging is January 5</a:t>
            </a:r>
            <a:r>
              <a:rPr lang="en-US" sz="2800" baseline="30000" dirty="0"/>
              <a:t>th</a:t>
            </a:r>
            <a:r>
              <a:rPr lang="en-US" sz="2800" dirty="0"/>
              <a:t>, then the expense date should represent January 5</a:t>
            </a:r>
            <a:r>
              <a:rPr lang="en-US" sz="2800" baseline="30000" dirty="0"/>
              <a:t>th</a:t>
            </a:r>
            <a:r>
              <a:rPr lang="en-US" sz="2800" dirty="0"/>
              <a:t>. </a:t>
            </a:r>
          </a:p>
          <a:p>
            <a:endParaRPr lang="en-US" dirty="0"/>
          </a:p>
        </p:txBody>
      </p:sp>
    </p:spTree>
    <p:extLst>
      <p:ext uri="{BB962C8B-B14F-4D97-AF65-F5344CB8AC3E}">
        <p14:creationId xmlns:p14="http://schemas.microsoft.com/office/powerpoint/2010/main" val="2705703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Who can submit the report</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sz="quarter" idx="14"/>
          </p:nvPr>
        </p:nvSpPr>
        <p:spPr>
          <a:xfrm>
            <a:off x="1002616" y="1792478"/>
            <a:ext cx="10004385" cy="3786520"/>
          </a:xfrm>
        </p:spPr>
        <p:txBody>
          <a:bodyPr>
            <a:normAutofit/>
          </a:bodyPr>
          <a:lstStyle/>
          <a:p>
            <a:pPr marL="342900" lvl="0" indent="-342900">
              <a:lnSpc>
                <a:spcPct val="107000"/>
              </a:lnSpc>
              <a:spcAft>
                <a:spcPts val="800"/>
              </a:spcAft>
              <a:buFont typeface="Symbol" panose="05050102010706020507" pitchFamily="18" charset="2"/>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Due </a:t>
            </a:r>
            <a:r>
              <a:rPr lang="en-US" sz="2800" dirty="0">
                <a:latin typeface="Calibri" panose="020F0502020204030204" pitchFamily="34" charset="0"/>
                <a:ea typeface="Calibri" panose="020F0502020204030204" pitchFamily="34" charset="0"/>
                <a:cs typeface="Times New Roman" panose="02020603050405020304" pitchFamily="18" charset="0"/>
              </a:rPr>
              <a:t>to segregation of duties, Travel analysts cannot make monetary adjustments to any expense report nor can we add or change the Project / Activity codes</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Only the new employee may submit the expense report. No one else. </a:t>
            </a:r>
          </a:p>
          <a:p>
            <a:pPr marL="342900" lvl="0" indent="-342900">
              <a:lnSpc>
                <a:spcPct val="107000"/>
              </a:lnSpc>
              <a:spcAft>
                <a:spcPts val="800"/>
              </a:spcAft>
              <a:buFont typeface="Symbol" panose="05050102010706020507" pitchFamily="18"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735917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&amp; Agenda – What We Will Cover</a:t>
            </a:r>
            <a:endParaRPr lang="en-US" dirty="0"/>
          </a:p>
        </p:txBody>
      </p:sp>
      <p:sp>
        <p:nvSpPr>
          <p:cNvPr id="3" name="Content Placeholder 2"/>
          <p:cNvSpPr>
            <a:spLocks noGrp="1"/>
          </p:cNvSpPr>
          <p:nvPr>
            <p:ph sz="quarter" idx="14"/>
          </p:nvPr>
        </p:nvSpPr>
        <p:spPr>
          <a:xfrm>
            <a:off x="792480" y="2690949"/>
            <a:ext cx="9916488" cy="3721088"/>
          </a:xfrm>
        </p:spPr>
        <p:txBody>
          <a:bodyPr>
            <a:normAutofit/>
          </a:bodyPr>
          <a:lstStyle/>
          <a:p>
            <a:r>
              <a:rPr lang="en-US" sz="2000" b="1" dirty="0" smtClean="0"/>
              <a:t>Agenda</a:t>
            </a:r>
          </a:p>
          <a:p>
            <a:pPr marL="514350" indent="-514350">
              <a:buFont typeface="+mj-lt"/>
              <a:buAutoNum type="arabicPeriod"/>
            </a:pPr>
            <a:r>
              <a:rPr lang="en-US" sz="2000" dirty="0" smtClean="0"/>
              <a:t>Relocation Expense Types</a:t>
            </a:r>
          </a:p>
          <a:p>
            <a:pPr marL="514350" indent="-514350">
              <a:buFont typeface="+mj-lt"/>
              <a:buAutoNum type="arabicPeriod"/>
            </a:pPr>
            <a:r>
              <a:rPr lang="en-US" sz="2000" dirty="0" smtClean="0"/>
              <a:t>Direct Billing – SLAC authorized Moving Vendors</a:t>
            </a:r>
          </a:p>
          <a:p>
            <a:pPr marL="514350" indent="-514350">
              <a:buFont typeface="+mj-lt"/>
              <a:buAutoNum type="arabicPeriod"/>
            </a:pPr>
            <a:r>
              <a:rPr lang="en-US" sz="2000" dirty="0" smtClean="0"/>
              <a:t>Concur – Account Set Up</a:t>
            </a:r>
          </a:p>
          <a:p>
            <a:pPr marL="514350" indent="-514350">
              <a:buFont typeface="+mj-lt"/>
              <a:buAutoNum type="arabicPeriod"/>
            </a:pPr>
            <a:r>
              <a:rPr lang="en-US" sz="2000" dirty="0" smtClean="0"/>
              <a:t>Creating a Relocation Expense Report</a:t>
            </a:r>
          </a:p>
          <a:p>
            <a:pPr marL="514350" indent="-514350">
              <a:buFont typeface="+mj-lt"/>
              <a:buAutoNum type="arabicPeriod"/>
            </a:pPr>
            <a:r>
              <a:rPr lang="en-US" sz="2000" dirty="0" smtClean="0"/>
              <a:t>Q&amp;A</a:t>
            </a:r>
            <a:endParaRPr lang="en-US" sz="2000" dirty="0"/>
          </a:p>
        </p:txBody>
      </p:sp>
      <p:sp>
        <p:nvSpPr>
          <p:cNvPr id="4" name="TextBox 3"/>
          <p:cNvSpPr txBox="1"/>
          <p:nvPr/>
        </p:nvSpPr>
        <p:spPr>
          <a:xfrm>
            <a:off x="705394" y="1358536"/>
            <a:ext cx="10708967" cy="1015663"/>
          </a:xfrm>
          <a:prstGeom prst="rect">
            <a:avLst/>
          </a:prstGeom>
          <a:noFill/>
        </p:spPr>
        <p:txBody>
          <a:bodyPr wrap="square" rtlCol="0">
            <a:spAutoFit/>
          </a:bodyPr>
          <a:lstStyle/>
          <a:p>
            <a:r>
              <a:rPr lang="en-US" sz="2000" b="1" dirty="0" smtClean="0">
                <a:latin typeface="+mj-lt"/>
              </a:rPr>
              <a:t>Objective </a:t>
            </a:r>
          </a:p>
          <a:p>
            <a:r>
              <a:rPr lang="en-US" sz="2000" dirty="0" smtClean="0">
                <a:latin typeface="+mj-lt"/>
              </a:rPr>
              <a:t>Based on travel metrics, relocation takes the most amount of time to process and approve. This presentation is being provided as a solution to streamline the process / approvals. </a:t>
            </a:r>
            <a:endParaRPr lang="en-US" sz="2000" dirty="0">
              <a:latin typeface="+mj-lt"/>
            </a:endParaRPr>
          </a:p>
        </p:txBody>
      </p:sp>
    </p:spTree>
    <p:extLst>
      <p:ext uri="{BB962C8B-B14F-4D97-AF65-F5344CB8AC3E}">
        <p14:creationId xmlns:p14="http://schemas.microsoft.com/office/powerpoint/2010/main" val="610096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Quick Start Guide Links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sz="quarter" idx="14"/>
          </p:nvPr>
        </p:nvSpPr>
        <p:spPr>
          <a:xfrm>
            <a:off x="609600" y="1243584"/>
            <a:ext cx="6212409" cy="5065523"/>
          </a:xfrm>
        </p:spPr>
        <p:txBody>
          <a:bodyPr>
            <a:normAutofit fontScale="77500" lnSpcReduction="20000"/>
          </a:bodyPr>
          <a:lstStyle/>
          <a:p>
            <a:r>
              <a:rPr lang="en-US" dirty="0">
                <a:hlinkClick r:id="rId2"/>
              </a:rPr>
              <a:t>Quick Start Guides  - Webpage</a:t>
            </a:r>
            <a:endParaRPr lang="en-US" dirty="0"/>
          </a:p>
          <a:p>
            <a:pPr lvl="1"/>
            <a:r>
              <a:rPr lang="en-US" b="1" dirty="0">
                <a:hlinkClick r:id="rId3"/>
              </a:rPr>
              <a:t>Basic Concur Training</a:t>
            </a:r>
            <a:endParaRPr lang="en-US" dirty="0"/>
          </a:p>
          <a:p>
            <a:pPr lvl="1"/>
            <a:r>
              <a:rPr lang="en-US" b="1" u="sng" dirty="0">
                <a:hlinkClick r:id="rId4"/>
              </a:rPr>
              <a:t>Expense Type Breakdown</a:t>
            </a:r>
            <a:endParaRPr lang="en-US" dirty="0"/>
          </a:p>
          <a:p>
            <a:pPr lvl="1"/>
            <a:r>
              <a:rPr lang="en-US" b="1" u="sng" dirty="0">
                <a:hlinkClick r:id="rId5"/>
              </a:rPr>
              <a:t>Creating an Expense Report (Detailed)</a:t>
            </a:r>
            <a:endParaRPr lang="en-US" dirty="0"/>
          </a:p>
          <a:p>
            <a:pPr lvl="1"/>
            <a:r>
              <a:rPr lang="en-US" b="1" u="sng" dirty="0">
                <a:hlinkClick r:id="rId6"/>
              </a:rPr>
              <a:t>Allocating Expense to Multiple Project-Activity Codes</a:t>
            </a:r>
            <a:endParaRPr lang="en-US" dirty="0"/>
          </a:p>
          <a:p>
            <a:pPr lvl="1"/>
            <a:r>
              <a:rPr lang="en-US" b="1" dirty="0" smtClean="0">
                <a:hlinkClick r:id="rId7"/>
              </a:rPr>
              <a:t>Attaching </a:t>
            </a:r>
            <a:r>
              <a:rPr lang="en-US" b="1" dirty="0">
                <a:hlinkClick r:id="rId7"/>
              </a:rPr>
              <a:t>Receipts to an Expense Report</a:t>
            </a:r>
            <a:endParaRPr lang="en-US" dirty="0"/>
          </a:p>
          <a:p>
            <a:pPr lvl="1"/>
            <a:r>
              <a:rPr lang="en-US" b="1" u="sng" dirty="0">
                <a:hlinkClick r:id="rId8"/>
              </a:rPr>
              <a:t>Creating a Flight Comparison</a:t>
            </a:r>
            <a:endParaRPr lang="en-US" dirty="0"/>
          </a:p>
          <a:p>
            <a:pPr lvl="1"/>
            <a:r>
              <a:rPr lang="en-US" b="1" dirty="0">
                <a:hlinkClick r:id="rId9"/>
              </a:rPr>
              <a:t>Logging in to Enter or Change Bank Information</a:t>
            </a:r>
            <a:endParaRPr lang="en-US" dirty="0"/>
          </a:p>
          <a:p>
            <a:pPr lvl="1"/>
            <a:r>
              <a:rPr lang="en-US" b="1" u="sng" dirty="0">
                <a:hlinkClick r:id="rId10"/>
              </a:rPr>
              <a:t>Creating an Expense Report for Relocation Expenses</a:t>
            </a:r>
            <a:endParaRPr lang="en-US" dirty="0"/>
          </a:p>
          <a:p>
            <a:pPr marL="274320" lvl="1" indent="0">
              <a:buNone/>
            </a:pPr>
            <a:endParaRPr lang="en-US" dirty="0"/>
          </a:p>
        </p:txBody>
      </p:sp>
      <p:pic>
        <p:nvPicPr>
          <p:cNvPr id="5" name="Content Placeholder 4"/>
          <p:cNvPicPr>
            <a:picLocks noGrp="1" noChangeAspect="1"/>
          </p:cNvPicPr>
          <p:nvPr>
            <p:ph sz="quarter" idx="15"/>
          </p:nvPr>
        </p:nvPicPr>
        <p:blipFill>
          <a:blip r:embed="rId11"/>
          <a:stretch>
            <a:fillRect/>
          </a:stretch>
        </p:blipFill>
        <p:spPr>
          <a:xfrm>
            <a:off x="6822009" y="1252537"/>
            <a:ext cx="4150791" cy="5346525"/>
          </a:xfrm>
          <a:prstGeom prst="rect">
            <a:avLst/>
          </a:prstGeom>
        </p:spPr>
      </p:pic>
    </p:spTree>
    <p:extLst>
      <p:ext uri="{BB962C8B-B14F-4D97-AF65-F5344CB8AC3E}">
        <p14:creationId xmlns:p14="http://schemas.microsoft.com/office/powerpoint/2010/main" val="3145854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69332" y="2052860"/>
            <a:ext cx="10678583" cy="2246313"/>
          </a:xfrm>
        </p:spPr>
        <p:txBody>
          <a:bodyPr/>
          <a:lstStyle/>
          <a:p>
            <a:r>
              <a:rPr lang="en-CA" dirty="0" smtClean="0">
                <a:solidFill>
                  <a:schemeClr val="bg2"/>
                </a:solidFill>
              </a:rPr>
              <a:t>Common</a:t>
            </a:r>
            <a:br>
              <a:rPr lang="en-CA" dirty="0" smtClean="0">
                <a:solidFill>
                  <a:schemeClr val="bg2"/>
                </a:solidFill>
              </a:rPr>
            </a:br>
            <a:r>
              <a:rPr lang="en-CA" dirty="0" smtClean="0">
                <a:solidFill>
                  <a:schemeClr val="bg2"/>
                </a:solidFill>
              </a:rPr>
              <a:t>Misunderstandings</a:t>
            </a:r>
            <a:br>
              <a:rPr lang="en-CA" dirty="0" smtClean="0">
                <a:solidFill>
                  <a:schemeClr val="bg2"/>
                </a:solidFill>
              </a:rPr>
            </a:br>
            <a:endParaRPr lang="en-CA" dirty="0">
              <a:solidFill>
                <a:schemeClr val="bg2"/>
              </a:solidFill>
            </a:endParaRPr>
          </a:p>
        </p:txBody>
      </p:sp>
      <p:sp>
        <p:nvSpPr>
          <p:cNvPr id="3" name="TextBox 2"/>
          <p:cNvSpPr txBox="1"/>
          <p:nvPr/>
        </p:nvSpPr>
        <p:spPr>
          <a:xfrm>
            <a:off x="4965470" y="6658504"/>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2924004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Lodging and M&amp;IE</a:t>
            </a:r>
            <a:endParaRPr lang="en-US" dirty="0"/>
          </a:p>
        </p:txBody>
      </p:sp>
      <p:sp>
        <p:nvSpPr>
          <p:cNvPr id="4" name="Content Placeholder 3"/>
          <p:cNvSpPr>
            <a:spLocks noGrp="1"/>
          </p:cNvSpPr>
          <p:nvPr>
            <p:ph sz="quarter" idx="15"/>
          </p:nvPr>
        </p:nvSpPr>
        <p:spPr>
          <a:xfrm>
            <a:off x="968415" y="2753032"/>
            <a:ext cx="5402888" cy="3500284"/>
          </a:xfrm>
        </p:spPr>
        <p:txBody>
          <a:bodyPr>
            <a:normAutofit fontScale="55000" lnSpcReduction="20000"/>
          </a:bodyPr>
          <a:lstStyle/>
          <a:p>
            <a:pPr marL="457200" indent="-457200">
              <a:buFont typeface="Arial" panose="020B0604020202020204" pitchFamily="34" charset="0"/>
              <a:buChar char="•"/>
            </a:pPr>
            <a:r>
              <a:rPr lang="en-US" dirty="0" smtClean="0"/>
              <a:t>SLAC policy provides 21 days to fully relocate within a one year period. </a:t>
            </a:r>
          </a:p>
          <a:p>
            <a:pPr marL="457200" indent="-457200">
              <a:buFont typeface="Arial" panose="020B0604020202020204" pitchFamily="34" charset="0"/>
              <a:buChar char="•"/>
            </a:pPr>
            <a:r>
              <a:rPr lang="en-US" dirty="0" smtClean="0"/>
              <a:t>Max of 21 days worth of expenses</a:t>
            </a:r>
          </a:p>
          <a:p>
            <a:pPr marL="1066785" lvl="1" indent="-457200"/>
            <a:r>
              <a:rPr lang="en-US" dirty="0"/>
              <a:t>Max of 21 days of lodging </a:t>
            </a:r>
          </a:p>
          <a:p>
            <a:pPr marL="1066785" lvl="1" indent="-457200"/>
            <a:r>
              <a:rPr lang="en-US" dirty="0"/>
              <a:t>Max of 21 days of actual meals</a:t>
            </a:r>
          </a:p>
          <a:p>
            <a:pPr marL="1066785" lvl="1" indent="-457200"/>
            <a:endParaRPr lang="en-US" dirty="0" smtClean="0"/>
          </a:p>
          <a:p>
            <a:pPr marL="457200" indent="-457200">
              <a:buFont typeface="Arial" panose="020B0604020202020204" pitchFamily="34" charset="0"/>
              <a:buChar char="•"/>
            </a:pPr>
            <a:r>
              <a:rPr lang="en-US" dirty="0" smtClean="0"/>
              <a:t>Days of Lodging and actual meals must match</a:t>
            </a:r>
          </a:p>
          <a:p>
            <a:pPr marL="1066785" lvl="1" indent="-457200"/>
            <a:r>
              <a:rPr lang="en-US" dirty="0" smtClean="0"/>
              <a:t>Example Scenario; You fly in and stay in a hotel for 10 days before moving into your new home, you should only be expensing 10 days worth of actual meals for yourself. </a:t>
            </a:r>
            <a:endParaRPr lang="en-US" dirty="0"/>
          </a:p>
          <a:p>
            <a:pPr marL="1066785" lvl="1" indent="-457200"/>
            <a:endParaRPr lang="en-US" dirty="0" smtClean="0"/>
          </a:p>
        </p:txBody>
      </p:sp>
      <p:pic>
        <p:nvPicPr>
          <p:cNvPr id="5" name="Content Placeholder 4"/>
          <p:cNvPicPr>
            <a:picLocks noGrp="1" noChangeAspect="1"/>
          </p:cNvPicPr>
          <p:nvPr>
            <p:ph sz="quarter" idx="14"/>
          </p:nvPr>
        </p:nvPicPr>
        <p:blipFill>
          <a:blip r:embed="rId2"/>
          <a:stretch>
            <a:fillRect/>
          </a:stretch>
        </p:blipFill>
        <p:spPr>
          <a:xfrm>
            <a:off x="602429" y="1405823"/>
            <a:ext cx="10884796" cy="964614"/>
          </a:xfrm>
          <a:prstGeom prst="rect">
            <a:avLst/>
          </a:prstGeom>
        </p:spPr>
      </p:pic>
      <p:pic>
        <p:nvPicPr>
          <p:cNvPr id="3" name="Picture 2"/>
          <p:cNvPicPr>
            <a:picLocks noChangeAspect="1"/>
          </p:cNvPicPr>
          <p:nvPr/>
        </p:nvPicPr>
        <p:blipFill>
          <a:blip r:embed="rId3"/>
          <a:stretch>
            <a:fillRect/>
          </a:stretch>
        </p:blipFill>
        <p:spPr>
          <a:xfrm>
            <a:off x="7348089" y="2582766"/>
            <a:ext cx="3627434" cy="1920406"/>
          </a:xfrm>
          <a:prstGeom prst="rect">
            <a:avLst/>
          </a:prstGeom>
        </p:spPr>
      </p:pic>
      <p:sp>
        <p:nvSpPr>
          <p:cNvPr id="7" name="Rounded Rectangle 6"/>
          <p:cNvSpPr/>
          <p:nvPr/>
        </p:nvSpPr>
        <p:spPr>
          <a:xfrm>
            <a:off x="9763432" y="3426105"/>
            <a:ext cx="1130711" cy="65876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Lodging</a:t>
            </a:r>
            <a:endParaRPr lang="en-US" dirty="0"/>
          </a:p>
        </p:txBody>
      </p:sp>
      <p:sp>
        <p:nvSpPr>
          <p:cNvPr id="8" name="Rounded Rectangle 7"/>
          <p:cNvSpPr/>
          <p:nvPr/>
        </p:nvSpPr>
        <p:spPr>
          <a:xfrm>
            <a:off x="7487437" y="3426105"/>
            <a:ext cx="938106" cy="65876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Meals</a:t>
            </a:r>
            <a:endParaRPr lang="en-US" dirty="0"/>
          </a:p>
        </p:txBody>
      </p:sp>
      <p:pic>
        <p:nvPicPr>
          <p:cNvPr id="9" name="Picture 8"/>
          <p:cNvPicPr>
            <a:picLocks noChangeAspect="1"/>
          </p:cNvPicPr>
          <p:nvPr/>
        </p:nvPicPr>
        <p:blipFill>
          <a:blip r:embed="rId4"/>
          <a:stretch>
            <a:fillRect/>
          </a:stretch>
        </p:blipFill>
        <p:spPr>
          <a:xfrm>
            <a:off x="7605672" y="4673438"/>
            <a:ext cx="3112268" cy="1851820"/>
          </a:xfrm>
          <a:prstGeom prst="rect">
            <a:avLst/>
          </a:prstGeom>
        </p:spPr>
      </p:pic>
    </p:spTree>
    <p:extLst>
      <p:ext uri="{BB962C8B-B14F-4D97-AF65-F5344CB8AC3E}">
        <p14:creationId xmlns:p14="http://schemas.microsoft.com/office/powerpoint/2010/main" val="942283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Proof of Payment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sz="quarter" idx="14"/>
          </p:nvPr>
        </p:nvSpPr>
        <p:spPr>
          <a:xfrm>
            <a:off x="609600" y="1243584"/>
            <a:ext cx="4182319" cy="4659505"/>
          </a:xfrm>
        </p:spPr>
        <p:txBody>
          <a:bodyPr>
            <a:normAutofit fontScale="85000" lnSpcReduction="20000"/>
          </a:bodyPr>
          <a:lstStyle/>
          <a:p>
            <a:r>
              <a:rPr lang="en-US" dirty="0"/>
              <a:t>Proof of payment is required with all expenses $75 and greater. </a:t>
            </a:r>
          </a:p>
          <a:p>
            <a:r>
              <a:rPr lang="en-US" dirty="0"/>
              <a:t>Acceptable forms </a:t>
            </a:r>
            <a:endParaRPr lang="en-US" dirty="0" smtClean="0"/>
          </a:p>
          <a:p>
            <a:endParaRPr lang="en-US" dirty="0"/>
          </a:p>
          <a:p>
            <a:pPr lvl="1"/>
            <a:r>
              <a:rPr lang="en-US" dirty="0"/>
              <a:t>The last four digits of a credit card number being present on the receipt. </a:t>
            </a:r>
          </a:p>
          <a:p>
            <a:pPr lvl="1"/>
            <a:r>
              <a:rPr lang="en-US" dirty="0"/>
              <a:t>Copy of a credit card bank statement</a:t>
            </a:r>
            <a:r>
              <a:rPr lang="en-US" dirty="0" smtClean="0"/>
              <a:t>:</a:t>
            </a:r>
          </a:p>
          <a:p>
            <a:pPr lvl="1"/>
            <a:r>
              <a:rPr lang="en-US" dirty="0"/>
              <a:t>Check</a:t>
            </a:r>
          </a:p>
          <a:p>
            <a:pPr lvl="1"/>
            <a:endParaRPr lang="en-US" dirty="0"/>
          </a:p>
          <a:p>
            <a:endParaRPr lang="en-US" dirty="0"/>
          </a:p>
          <a:p>
            <a:endParaRPr lang="en-US" dirty="0"/>
          </a:p>
          <a:p>
            <a:endParaRPr lang="en-US" dirty="0"/>
          </a:p>
        </p:txBody>
      </p:sp>
      <p:pic>
        <p:nvPicPr>
          <p:cNvPr id="7" name="Content Placeholder 6"/>
          <p:cNvPicPr>
            <a:picLocks noGrp="1" noChangeAspect="1"/>
          </p:cNvPicPr>
          <p:nvPr>
            <p:ph sz="quarter" idx="15"/>
          </p:nvPr>
        </p:nvPicPr>
        <p:blipFill>
          <a:blip r:embed="rId2"/>
          <a:stretch>
            <a:fillRect/>
          </a:stretch>
        </p:blipFill>
        <p:spPr>
          <a:xfrm>
            <a:off x="5040538" y="1243584"/>
            <a:ext cx="6813224" cy="2914326"/>
          </a:xfrm>
          <a:prstGeom prst="rect">
            <a:avLst/>
          </a:prstGeom>
        </p:spPr>
      </p:pic>
      <p:pic>
        <p:nvPicPr>
          <p:cNvPr id="4" name="Picture 3"/>
          <p:cNvPicPr>
            <a:picLocks noChangeAspect="1"/>
          </p:cNvPicPr>
          <p:nvPr/>
        </p:nvPicPr>
        <p:blipFill>
          <a:blip r:embed="rId3"/>
          <a:stretch>
            <a:fillRect/>
          </a:stretch>
        </p:blipFill>
        <p:spPr>
          <a:xfrm>
            <a:off x="7069659" y="4519370"/>
            <a:ext cx="3627837" cy="1973448"/>
          </a:xfrm>
          <a:prstGeom prst="rect">
            <a:avLst/>
          </a:prstGeom>
        </p:spPr>
      </p:pic>
    </p:spTree>
    <p:extLst>
      <p:ext uri="{BB962C8B-B14F-4D97-AF65-F5344CB8AC3E}">
        <p14:creationId xmlns:p14="http://schemas.microsoft.com/office/powerpoint/2010/main" val="3902767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Proof of Payment on Cash Receipts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sz="quarter" idx="14"/>
          </p:nvPr>
        </p:nvSpPr>
        <p:spPr>
          <a:xfrm>
            <a:off x="609600" y="1243584"/>
            <a:ext cx="4182319" cy="4659505"/>
          </a:xfrm>
        </p:spPr>
        <p:txBody>
          <a:bodyPr>
            <a:normAutofit fontScale="85000" lnSpcReduction="10000"/>
          </a:bodyPr>
          <a:lstStyle/>
          <a:p>
            <a:r>
              <a:rPr lang="en-US" dirty="0"/>
              <a:t>Cash payments still require proof of payment. </a:t>
            </a:r>
          </a:p>
          <a:p>
            <a:r>
              <a:rPr lang="en-US" dirty="0"/>
              <a:t>Acceptable forms of proof:</a:t>
            </a:r>
          </a:p>
          <a:p>
            <a:pPr lvl="1"/>
            <a:r>
              <a:rPr lang="en-US" dirty="0" smtClean="0"/>
              <a:t>Receipt </a:t>
            </a:r>
            <a:r>
              <a:rPr lang="en-US" dirty="0"/>
              <a:t>of ATM cash withdrawal</a:t>
            </a:r>
          </a:p>
          <a:p>
            <a:pPr lvl="1"/>
            <a:r>
              <a:rPr lang="en-US" dirty="0"/>
              <a:t>A letter written by vendor</a:t>
            </a:r>
          </a:p>
          <a:p>
            <a:pPr lvl="2"/>
            <a:r>
              <a:rPr lang="en-US" dirty="0"/>
              <a:t>EX. If you are lodging was paid in cash, the landlord can write a confirmation of payment</a:t>
            </a:r>
          </a:p>
          <a:p>
            <a:endParaRPr lang="en-US" dirty="0"/>
          </a:p>
          <a:p>
            <a:endParaRPr lang="en-US" dirty="0"/>
          </a:p>
        </p:txBody>
      </p:sp>
      <p:pic>
        <p:nvPicPr>
          <p:cNvPr id="6" name="Content Placeholder 5"/>
          <p:cNvPicPr>
            <a:picLocks noGrp="1" noChangeAspect="1"/>
          </p:cNvPicPr>
          <p:nvPr>
            <p:ph sz="quarter" idx="15"/>
          </p:nvPr>
        </p:nvPicPr>
        <p:blipFill>
          <a:blip r:embed="rId2"/>
          <a:stretch>
            <a:fillRect/>
          </a:stretch>
        </p:blipFill>
        <p:spPr>
          <a:xfrm>
            <a:off x="6304064" y="1689712"/>
            <a:ext cx="4968671" cy="4191363"/>
          </a:xfrm>
          <a:prstGeom prst="rect">
            <a:avLst/>
          </a:prstGeom>
        </p:spPr>
      </p:pic>
    </p:spTree>
    <p:extLst>
      <p:ext uri="{BB962C8B-B14F-4D97-AF65-F5344CB8AC3E}">
        <p14:creationId xmlns:p14="http://schemas.microsoft.com/office/powerpoint/2010/main" val="2331126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Flight Comparison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sz="quarter" idx="14"/>
          </p:nvPr>
        </p:nvSpPr>
        <p:spPr>
          <a:xfrm>
            <a:off x="609600" y="1243584"/>
            <a:ext cx="4182319" cy="4659505"/>
          </a:xfrm>
        </p:spPr>
        <p:txBody>
          <a:bodyPr>
            <a:normAutofit/>
          </a:bodyPr>
          <a:lstStyle/>
          <a:p>
            <a:endParaRPr lang="en-US" dirty="0"/>
          </a:p>
          <a:p>
            <a:endParaRPr lang="en-US" dirty="0"/>
          </a:p>
          <a:p>
            <a:endParaRPr lang="en-US" dirty="0"/>
          </a:p>
        </p:txBody>
      </p:sp>
      <p:pic>
        <p:nvPicPr>
          <p:cNvPr id="5" name="Content Placeholder 4"/>
          <p:cNvPicPr>
            <a:picLocks noGrp="1" noChangeAspect="1"/>
          </p:cNvPicPr>
          <p:nvPr>
            <p:ph sz="quarter" idx="15"/>
          </p:nvPr>
        </p:nvPicPr>
        <p:blipFill>
          <a:blip r:embed="rId2"/>
          <a:stretch>
            <a:fillRect/>
          </a:stretch>
        </p:blipFill>
        <p:spPr>
          <a:xfrm>
            <a:off x="6760254" y="1646354"/>
            <a:ext cx="4646935" cy="3731187"/>
          </a:xfrm>
          <a:prstGeom prst="rect">
            <a:avLst/>
          </a:prstGeom>
        </p:spPr>
      </p:pic>
      <p:pic>
        <p:nvPicPr>
          <p:cNvPr id="6" name="Picture 5"/>
          <p:cNvPicPr>
            <a:picLocks noChangeAspect="1"/>
          </p:cNvPicPr>
          <p:nvPr/>
        </p:nvPicPr>
        <p:blipFill>
          <a:blip r:embed="rId3"/>
          <a:stretch>
            <a:fillRect/>
          </a:stretch>
        </p:blipFill>
        <p:spPr>
          <a:xfrm>
            <a:off x="480896" y="1243584"/>
            <a:ext cx="7258848" cy="4734445"/>
          </a:xfrm>
          <a:prstGeom prst="rect">
            <a:avLst/>
          </a:prstGeom>
        </p:spPr>
      </p:pic>
      <p:pic>
        <p:nvPicPr>
          <p:cNvPr id="7" name="Picture 6"/>
          <p:cNvPicPr>
            <a:picLocks noChangeAspect="1"/>
          </p:cNvPicPr>
          <p:nvPr/>
        </p:nvPicPr>
        <p:blipFill>
          <a:blip r:embed="rId4"/>
          <a:stretch>
            <a:fillRect/>
          </a:stretch>
        </p:blipFill>
        <p:spPr>
          <a:xfrm>
            <a:off x="990419" y="5996865"/>
            <a:ext cx="9906859" cy="861135"/>
          </a:xfrm>
          <a:prstGeom prst="rect">
            <a:avLst/>
          </a:prstGeom>
        </p:spPr>
      </p:pic>
      <p:sp>
        <p:nvSpPr>
          <p:cNvPr id="4" name="TextBox 3"/>
          <p:cNvSpPr txBox="1"/>
          <p:nvPr/>
        </p:nvSpPr>
        <p:spPr>
          <a:xfrm>
            <a:off x="1698171" y="6412687"/>
            <a:ext cx="4040778"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7086601" y="6154823"/>
            <a:ext cx="381067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30482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0" y="-1"/>
            <a:ext cx="12192000" cy="6858000"/>
          </a:xfrm>
        </p:spPr>
      </p:pic>
      <p:pic>
        <p:nvPicPr>
          <p:cNvPr id="20" name="Picture Placeholder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
            <a:ext cx="12173961" cy="6857997"/>
          </a:xfrm>
          <a:prstGeom prst="rect">
            <a:avLst/>
          </a:prstGeom>
        </p:spPr>
      </p:pic>
      <p:sp>
        <p:nvSpPr>
          <p:cNvPr id="5" name="Title 1">
            <a:extLst>
              <a:ext uri="{FF2B5EF4-FFF2-40B4-BE49-F238E27FC236}">
                <a16:creationId xmlns:a16="http://schemas.microsoft.com/office/drawing/2014/main" id="{E135B931-B861-F94E-B065-E325B2C3B768}"/>
              </a:ext>
            </a:extLst>
          </p:cNvPr>
          <p:cNvSpPr txBox="1">
            <a:spLocks/>
          </p:cNvSpPr>
          <p:nvPr/>
        </p:nvSpPr>
        <p:spPr>
          <a:xfrm>
            <a:off x="592688" y="536964"/>
            <a:ext cx="10804760" cy="2021416"/>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a:lstStyle>
          <a:p>
            <a:r>
              <a:rPr lang="en-CA" sz="2667" dirty="0" smtClean="0">
                <a:solidFill>
                  <a:schemeClr val="bg1"/>
                </a:solidFill>
              </a:rPr>
              <a:t>ANY QUESTIONS?</a:t>
            </a:r>
            <a:endParaRPr lang="en-CA" sz="2133" dirty="0">
              <a:solidFill>
                <a:schemeClr val="bg1"/>
              </a:solidFill>
            </a:endParaRPr>
          </a:p>
        </p:txBody>
      </p:sp>
      <p:pic>
        <p:nvPicPr>
          <p:cNvPr id="4" name="Picture 3">
            <a:extLst>
              <a:ext uri="{FF2B5EF4-FFF2-40B4-BE49-F238E27FC236}">
                <a16:creationId xmlns:a16="http://schemas.microsoft.com/office/drawing/2014/main" id="{CFF121FE-2643-4144-A0FD-15B085F9C0D8}"/>
              </a:ext>
            </a:extLst>
          </p:cNvPr>
          <p:cNvPicPr>
            <a:picLocks noChangeAspect="1"/>
          </p:cNvPicPr>
          <p:nvPr/>
        </p:nvPicPr>
        <p:blipFill>
          <a:blip r:embed="rId5"/>
          <a:stretch>
            <a:fillRect/>
          </a:stretch>
        </p:blipFill>
        <p:spPr>
          <a:xfrm>
            <a:off x="9991437" y="6070600"/>
            <a:ext cx="1406011" cy="415475"/>
          </a:xfrm>
          <a:prstGeom prst="rect">
            <a:avLst/>
          </a:prstGeom>
        </p:spPr>
      </p:pic>
    </p:spTree>
    <p:extLst>
      <p:ext uri="{BB962C8B-B14F-4D97-AF65-F5344CB8AC3E}">
        <p14:creationId xmlns:p14="http://schemas.microsoft.com/office/powerpoint/2010/main" val="751097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CA" dirty="0" smtClean="0">
                <a:solidFill>
                  <a:schemeClr val="bg2"/>
                </a:solidFill>
              </a:rPr>
              <a:t>RELOCATION</a:t>
            </a:r>
            <a:endParaRPr lang="en-CA" dirty="0">
              <a:solidFill>
                <a:schemeClr val="bg2"/>
              </a:solidFill>
            </a:endParaRPr>
          </a:p>
        </p:txBody>
      </p:sp>
      <p:sp>
        <p:nvSpPr>
          <p:cNvPr id="6" name="Subtitle 5"/>
          <p:cNvSpPr>
            <a:spLocks noGrp="1"/>
          </p:cNvSpPr>
          <p:nvPr>
            <p:ph type="subTitle" idx="1"/>
          </p:nvPr>
        </p:nvSpPr>
        <p:spPr/>
        <p:txBody>
          <a:bodyPr/>
          <a:lstStyle/>
          <a:p>
            <a:r>
              <a:rPr lang="en-CA" dirty="0"/>
              <a:t>To change color, right click and choose “format background”</a:t>
            </a:r>
          </a:p>
          <a:p>
            <a:r>
              <a:rPr lang="en-CA" dirty="0"/>
              <a:t>Choose from theme colors (blue, green, purple or orange) </a:t>
            </a:r>
          </a:p>
        </p:txBody>
      </p:sp>
      <p:sp>
        <p:nvSpPr>
          <p:cNvPr id="5" name="Text Placeholder 4"/>
          <p:cNvSpPr>
            <a:spLocks noGrp="1"/>
          </p:cNvSpPr>
          <p:nvPr>
            <p:ph type="body" sz="quarter" idx="11"/>
          </p:nvPr>
        </p:nvSpPr>
        <p:spPr/>
        <p:txBody>
          <a:bodyPr/>
          <a:lstStyle/>
          <a:p>
            <a:r>
              <a:rPr lang="en-CA" dirty="0">
                <a:solidFill>
                  <a:schemeClr val="bg1"/>
                </a:solidFill>
              </a:rPr>
              <a:t>(delete this slide if not used)</a:t>
            </a:r>
          </a:p>
        </p:txBody>
      </p:sp>
      <p:sp>
        <p:nvSpPr>
          <p:cNvPr id="3" name="TextBox 2"/>
          <p:cNvSpPr txBox="1"/>
          <p:nvPr/>
        </p:nvSpPr>
        <p:spPr>
          <a:xfrm>
            <a:off x="4965470" y="6658504"/>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2528829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Relocation Expense Types</a:t>
            </a:r>
          </a:p>
        </p:txBody>
      </p:sp>
      <p:sp>
        <p:nvSpPr>
          <p:cNvPr id="3" name="Content Placeholder 2"/>
          <p:cNvSpPr>
            <a:spLocks noGrp="1"/>
          </p:cNvSpPr>
          <p:nvPr>
            <p:ph sz="quarter" idx="14"/>
          </p:nvPr>
        </p:nvSpPr>
        <p:spPr/>
        <p:txBody>
          <a:bodyPr>
            <a:normAutofit fontScale="92500" lnSpcReduction="20000"/>
          </a:bodyPr>
          <a:lstStyle/>
          <a:p>
            <a:r>
              <a:rPr lang="en-US" dirty="0"/>
              <a:t>Relocation </a:t>
            </a:r>
          </a:p>
          <a:p>
            <a:pPr marL="457200" indent="-457200">
              <a:buFont typeface="Arial" panose="020B0604020202020204" pitchFamily="34" charset="0"/>
              <a:buChar char="•"/>
            </a:pPr>
            <a:r>
              <a:rPr lang="en-US" dirty="0" smtClean="0"/>
              <a:t>Relocation </a:t>
            </a:r>
            <a:r>
              <a:rPr lang="en-US" dirty="0"/>
              <a:t>Expenses incurred by new </a:t>
            </a:r>
            <a:r>
              <a:rPr lang="en-US" dirty="0" smtClean="0"/>
              <a:t>employees </a:t>
            </a:r>
            <a:r>
              <a:rPr lang="en-US" dirty="0"/>
              <a:t>without hiring a SLAC approved moving company (vendor)</a:t>
            </a:r>
          </a:p>
          <a:p>
            <a:pPr marL="457200" indent="-457200">
              <a:buFont typeface="Arial" panose="020B0604020202020204" pitchFamily="34" charset="0"/>
              <a:buChar char="•"/>
            </a:pPr>
            <a:r>
              <a:rPr lang="en-US" dirty="0"/>
              <a:t>Examples;</a:t>
            </a:r>
          </a:p>
          <a:p>
            <a:pPr lvl="2"/>
            <a:r>
              <a:rPr lang="en-US" dirty="0"/>
              <a:t>Mileage, Airfare, Car rental</a:t>
            </a:r>
          </a:p>
          <a:p>
            <a:pPr lvl="2"/>
            <a:r>
              <a:rPr lang="en-US" dirty="0" err="1"/>
              <a:t>U-haul</a:t>
            </a:r>
            <a:r>
              <a:rPr lang="en-US" dirty="0"/>
              <a:t>, moving equipment</a:t>
            </a:r>
          </a:p>
          <a:p>
            <a:pPr lvl="2"/>
            <a:r>
              <a:rPr lang="en-US" dirty="0"/>
              <a:t>Moving Companies (NON SLAC VENDOR)</a:t>
            </a:r>
          </a:p>
          <a:p>
            <a:pPr marL="457200" indent="-457200">
              <a:buFont typeface="Arial" panose="020B0604020202020204" pitchFamily="34" charset="0"/>
              <a:buChar char="•"/>
            </a:pPr>
            <a:endParaRPr lang="en-US" dirty="0"/>
          </a:p>
        </p:txBody>
      </p:sp>
      <p:pic>
        <p:nvPicPr>
          <p:cNvPr id="5" name="Content Placeholder 4"/>
          <p:cNvPicPr>
            <a:picLocks noGrp="1" noChangeAspect="1"/>
          </p:cNvPicPr>
          <p:nvPr>
            <p:ph sz="quarter" idx="15"/>
          </p:nvPr>
        </p:nvPicPr>
        <p:blipFill>
          <a:blip r:embed="rId2"/>
          <a:stretch>
            <a:fillRect/>
          </a:stretch>
        </p:blipFill>
        <p:spPr>
          <a:xfrm>
            <a:off x="6602621" y="1739365"/>
            <a:ext cx="3004215" cy="1626135"/>
          </a:xfrm>
          <a:prstGeom prst="rect">
            <a:avLst/>
          </a:prstGeom>
        </p:spPr>
      </p:pic>
      <p:pic>
        <p:nvPicPr>
          <p:cNvPr id="6" name="Picture 5"/>
          <p:cNvPicPr>
            <a:picLocks noChangeAspect="1"/>
          </p:cNvPicPr>
          <p:nvPr/>
        </p:nvPicPr>
        <p:blipFill>
          <a:blip r:embed="rId3"/>
          <a:stretch>
            <a:fillRect/>
          </a:stretch>
        </p:blipFill>
        <p:spPr>
          <a:xfrm>
            <a:off x="8416023" y="3365500"/>
            <a:ext cx="2991166" cy="3067862"/>
          </a:xfrm>
          <a:prstGeom prst="rect">
            <a:avLst/>
          </a:prstGeom>
        </p:spPr>
      </p:pic>
    </p:spTree>
    <p:extLst>
      <p:ext uri="{BB962C8B-B14F-4D97-AF65-F5344CB8AC3E}">
        <p14:creationId xmlns:p14="http://schemas.microsoft.com/office/powerpoint/2010/main" val="4089181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Relocation Expense Types</a:t>
            </a:r>
          </a:p>
        </p:txBody>
      </p:sp>
      <p:sp>
        <p:nvSpPr>
          <p:cNvPr id="3" name="Content Placeholder 2"/>
          <p:cNvSpPr>
            <a:spLocks noGrp="1"/>
          </p:cNvSpPr>
          <p:nvPr>
            <p:ph sz="quarter" idx="14"/>
          </p:nvPr>
        </p:nvSpPr>
        <p:spPr/>
        <p:txBody>
          <a:bodyPr>
            <a:normAutofit fontScale="85000" lnSpcReduction="20000"/>
          </a:bodyPr>
          <a:lstStyle/>
          <a:p>
            <a:r>
              <a:rPr lang="en-US" dirty="0"/>
              <a:t>Direct </a:t>
            </a:r>
            <a:r>
              <a:rPr lang="en-US" dirty="0" smtClean="0"/>
              <a:t>Billing</a:t>
            </a:r>
          </a:p>
          <a:p>
            <a:pPr marL="457200" indent="-457200">
              <a:buFont typeface="Arial" panose="020B0604020202020204" pitchFamily="34" charset="0"/>
              <a:buChar char="•"/>
            </a:pPr>
            <a:r>
              <a:rPr lang="en-US" dirty="0"/>
              <a:t>Relocation Expenses incurred by hiring a SLAC approved moving </a:t>
            </a:r>
            <a:r>
              <a:rPr lang="en-US" dirty="0" smtClean="0"/>
              <a:t>companies </a:t>
            </a:r>
            <a:r>
              <a:rPr lang="en-US" dirty="0"/>
              <a:t>(vendor)</a:t>
            </a:r>
          </a:p>
          <a:p>
            <a:pPr marL="457200" indent="-457200">
              <a:buFont typeface="Arial" panose="020B0604020202020204" pitchFamily="34" charset="0"/>
              <a:buChar char="•"/>
            </a:pPr>
            <a:r>
              <a:rPr lang="en-US" dirty="0"/>
              <a:t>Examples</a:t>
            </a:r>
          </a:p>
          <a:p>
            <a:pPr lvl="2"/>
            <a:r>
              <a:rPr lang="en-US" dirty="0"/>
              <a:t>Ace World Wide</a:t>
            </a:r>
          </a:p>
          <a:p>
            <a:pPr lvl="2"/>
            <a:r>
              <a:rPr lang="en-US" dirty="0" smtClean="0"/>
              <a:t>Atlas </a:t>
            </a:r>
            <a:r>
              <a:rPr lang="en-US" dirty="0"/>
              <a:t>Van Lines</a:t>
            </a:r>
          </a:p>
          <a:p>
            <a:pPr lvl="2"/>
            <a:r>
              <a:rPr lang="en-US" dirty="0"/>
              <a:t>Stevens Worldwide Van </a:t>
            </a:r>
            <a:r>
              <a:rPr lang="en-US" dirty="0" smtClean="0"/>
              <a:t>Line</a:t>
            </a:r>
          </a:p>
          <a:p>
            <a:pPr marL="609585" lvl="2" indent="0">
              <a:buNone/>
            </a:pPr>
            <a:endParaRPr lang="en-US" dirty="0" smtClean="0"/>
          </a:p>
          <a:p>
            <a:pPr marL="609585" lvl="2" indent="0">
              <a:buNone/>
            </a:pPr>
            <a:r>
              <a:rPr lang="en-US" dirty="0" smtClean="0"/>
              <a:t>These </a:t>
            </a:r>
            <a:r>
              <a:rPr lang="en-US" dirty="0"/>
              <a:t>can be found on </a:t>
            </a:r>
            <a:r>
              <a:rPr lang="en-US" dirty="0" err="1"/>
              <a:t>Travel@SLAC’s</a:t>
            </a:r>
            <a:r>
              <a:rPr lang="en-US" dirty="0"/>
              <a:t> </a:t>
            </a:r>
            <a:r>
              <a:rPr lang="en-US" dirty="0">
                <a:hlinkClick r:id="rId2"/>
              </a:rPr>
              <a:t>relocation webpage</a:t>
            </a:r>
            <a:endParaRPr lang="en-US" dirty="0"/>
          </a:p>
          <a:p>
            <a:endParaRPr lang="en-US" dirty="0"/>
          </a:p>
          <a:p>
            <a:endParaRPr lang="en-US" dirty="0"/>
          </a:p>
        </p:txBody>
      </p:sp>
      <p:pic>
        <p:nvPicPr>
          <p:cNvPr id="5" name="Content Placeholder 4"/>
          <p:cNvPicPr>
            <a:picLocks noGrp="1" noChangeAspect="1"/>
          </p:cNvPicPr>
          <p:nvPr>
            <p:ph sz="quarter" idx="15"/>
          </p:nvPr>
        </p:nvPicPr>
        <p:blipFill>
          <a:blip r:embed="rId3"/>
          <a:stretch>
            <a:fillRect/>
          </a:stretch>
        </p:blipFill>
        <p:spPr>
          <a:xfrm>
            <a:off x="8213137" y="1226666"/>
            <a:ext cx="1621728" cy="1629795"/>
          </a:xfrm>
          <a:prstGeom prst="rect">
            <a:avLst/>
          </a:prstGeom>
        </p:spPr>
      </p:pic>
      <p:pic>
        <p:nvPicPr>
          <p:cNvPr id="6" name="Picture 5"/>
          <p:cNvPicPr>
            <a:picLocks noChangeAspect="1"/>
          </p:cNvPicPr>
          <p:nvPr/>
        </p:nvPicPr>
        <p:blipFill>
          <a:blip r:embed="rId4"/>
          <a:stretch>
            <a:fillRect/>
          </a:stretch>
        </p:blipFill>
        <p:spPr>
          <a:xfrm>
            <a:off x="7555212" y="3114530"/>
            <a:ext cx="2937576" cy="1488583"/>
          </a:xfrm>
          <a:prstGeom prst="rect">
            <a:avLst/>
          </a:prstGeom>
        </p:spPr>
      </p:pic>
      <p:pic>
        <p:nvPicPr>
          <p:cNvPr id="7" name="Picture 6"/>
          <p:cNvPicPr>
            <a:picLocks noChangeAspect="1"/>
          </p:cNvPicPr>
          <p:nvPr/>
        </p:nvPicPr>
        <p:blipFill>
          <a:blip r:embed="rId5"/>
          <a:stretch>
            <a:fillRect/>
          </a:stretch>
        </p:blipFill>
        <p:spPr>
          <a:xfrm>
            <a:off x="6802578" y="4861182"/>
            <a:ext cx="4442845" cy="1447925"/>
          </a:xfrm>
          <a:prstGeom prst="rect">
            <a:avLst/>
          </a:prstGeom>
        </p:spPr>
      </p:pic>
    </p:spTree>
    <p:extLst>
      <p:ext uri="{BB962C8B-B14F-4D97-AF65-F5344CB8AC3E}">
        <p14:creationId xmlns:p14="http://schemas.microsoft.com/office/powerpoint/2010/main" val="714398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42953" y="1620456"/>
            <a:ext cx="10678583" cy="1162434"/>
          </a:xfrm>
        </p:spPr>
        <p:txBody>
          <a:bodyPr/>
          <a:lstStyle/>
          <a:p>
            <a:r>
              <a:rPr lang="en-CA" dirty="0" smtClean="0">
                <a:solidFill>
                  <a:schemeClr val="bg2"/>
                </a:solidFill>
              </a:rPr>
              <a:t>DIRECT BILLING</a:t>
            </a:r>
            <a:endParaRPr lang="en-CA" dirty="0">
              <a:solidFill>
                <a:schemeClr val="bg2"/>
              </a:solidFill>
            </a:endParaRPr>
          </a:p>
        </p:txBody>
      </p:sp>
      <p:sp>
        <p:nvSpPr>
          <p:cNvPr id="5" name="Text Placeholder 4"/>
          <p:cNvSpPr>
            <a:spLocks noGrp="1"/>
          </p:cNvSpPr>
          <p:nvPr>
            <p:ph type="body" sz="quarter" idx="11"/>
          </p:nvPr>
        </p:nvSpPr>
        <p:spPr/>
        <p:txBody>
          <a:bodyPr/>
          <a:lstStyle/>
          <a:p>
            <a:endParaRPr lang="en-CA" dirty="0">
              <a:solidFill>
                <a:schemeClr val="bg2"/>
              </a:solidFill>
            </a:endParaRPr>
          </a:p>
          <a:p>
            <a:r>
              <a:rPr lang="en-CA" sz="2000" dirty="0" smtClean="0">
                <a:solidFill>
                  <a:schemeClr val="bg2"/>
                </a:solidFill>
              </a:rPr>
              <a:t>What is a Direct Bill?</a:t>
            </a:r>
          </a:p>
          <a:p>
            <a:endParaRPr lang="en-CA" sz="2000" dirty="0">
              <a:solidFill>
                <a:schemeClr val="bg1"/>
              </a:solidFill>
            </a:endParaRPr>
          </a:p>
        </p:txBody>
      </p:sp>
      <p:sp>
        <p:nvSpPr>
          <p:cNvPr id="3" name="TextBox 2"/>
          <p:cNvSpPr txBox="1"/>
          <p:nvPr/>
        </p:nvSpPr>
        <p:spPr>
          <a:xfrm>
            <a:off x="4965470" y="6658504"/>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3622438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What is a Direct Bill?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sz="quarter" idx="14"/>
          </p:nvPr>
        </p:nvSpPr>
        <p:spPr>
          <a:xfrm>
            <a:off x="609600" y="1243584"/>
            <a:ext cx="10147300" cy="5065523"/>
          </a:xfrm>
        </p:spPr>
        <p:txBody>
          <a:bodyPr>
            <a:normAutofit/>
          </a:bodyPr>
          <a:lstStyle/>
          <a:p>
            <a:pPr marL="457200" indent="-457200">
              <a:buFont typeface="Arial" panose="020B0604020202020204" pitchFamily="34" charset="0"/>
              <a:buChar char="•"/>
            </a:pPr>
            <a:r>
              <a:rPr lang="en-US" sz="2800" dirty="0"/>
              <a:t>Direct Bills are expenses incurred by employees using SLAC preapproved moving companies (vendors).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Direct billing expenses are paid directly to the vendor by SLAC.</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Direct bills are subtracted from the total relocation allowance stipulated on the offer letter and are not reimbursable to the employee via a Concur expense report.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720176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Direct Billing Process Simplified</a:t>
            </a:r>
          </a:p>
        </p:txBody>
      </p:sp>
      <p:sp>
        <p:nvSpPr>
          <p:cNvPr id="3" name="Content Placeholder 2"/>
          <p:cNvSpPr>
            <a:spLocks noGrp="1"/>
          </p:cNvSpPr>
          <p:nvPr>
            <p:ph sz="quarter" idx="14"/>
          </p:nvPr>
        </p:nvSpPr>
        <p:spPr>
          <a:xfrm>
            <a:off x="985223" y="1509055"/>
            <a:ext cx="6591300" cy="5065523"/>
          </a:xfrm>
        </p:spPr>
        <p:txBody>
          <a:bodyPr>
            <a:normAutofit fontScale="92500" lnSpcReduction="10000"/>
          </a:bodyPr>
          <a:lstStyle/>
          <a:p>
            <a:pPr lvl="1"/>
            <a:r>
              <a:rPr lang="en-US" sz="2800" dirty="0" smtClean="0">
                <a:latin typeface="Calibri" panose="020F0502020204030204" pitchFamily="34" charset="0"/>
                <a:ea typeface="Calibri" panose="020F0502020204030204" pitchFamily="34" charset="0"/>
                <a:cs typeface="Times New Roman" panose="02020603050405020304" pitchFamily="18" charset="0"/>
              </a:rPr>
              <a:t>Employee </a:t>
            </a:r>
            <a:r>
              <a:rPr lang="en-US" sz="2800" dirty="0">
                <a:latin typeface="Calibri" panose="020F0502020204030204" pitchFamily="34" charset="0"/>
                <a:ea typeface="Calibri" panose="020F0502020204030204" pitchFamily="34" charset="0"/>
                <a:cs typeface="Times New Roman" panose="02020603050405020304" pitchFamily="18" charset="0"/>
              </a:rPr>
              <a:t>contracts a SLAC authorized moving company.</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Moving company provides a customized moving estimate to the Travel office.</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Travel approves/denies the estimate.</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Vendor moves the employee’s household goods.</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The moving company sends travel the final invoice.</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Travel treats this invoice as a Direct Bill and pays it accordingly. </a:t>
            </a:r>
            <a:endParaRPr lang="en-US" sz="2800" dirty="0"/>
          </a:p>
          <a:p>
            <a:endParaRPr lang="en-US" dirty="0"/>
          </a:p>
          <a:p>
            <a:endParaRPr lang="en-US" dirty="0"/>
          </a:p>
        </p:txBody>
      </p:sp>
      <p:pic>
        <p:nvPicPr>
          <p:cNvPr id="8" name="Content Placeholder 7"/>
          <p:cNvPicPr>
            <a:picLocks noGrp="1" noChangeAspect="1"/>
          </p:cNvPicPr>
          <p:nvPr>
            <p:ph sz="quarter" idx="15"/>
          </p:nvPr>
        </p:nvPicPr>
        <p:blipFill>
          <a:blip r:embed="rId2"/>
          <a:stretch>
            <a:fillRect/>
          </a:stretch>
        </p:blipFill>
        <p:spPr>
          <a:xfrm>
            <a:off x="7576523" y="2336800"/>
            <a:ext cx="3581780" cy="2274147"/>
          </a:xfrm>
          <a:prstGeom prst="rect">
            <a:avLst/>
          </a:prstGeom>
        </p:spPr>
      </p:pic>
    </p:spTree>
    <p:extLst>
      <p:ext uri="{BB962C8B-B14F-4D97-AF65-F5344CB8AC3E}">
        <p14:creationId xmlns:p14="http://schemas.microsoft.com/office/powerpoint/2010/main" val="3321523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238"/>
        <p:cNvGrpSpPr/>
        <p:nvPr/>
      </p:nvGrpSpPr>
      <p:grpSpPr>
        <a:xfrm>
          <a:off x="0" y="0"/>
          <a:ext cx="0" cy="0"/>
          <a:chOff x="0" y="0"/>
          <a:chExt cx="0" cy="0"/>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6429" b="4636"/>
          <a:stretch/>
        </p:blipFill>
        <p:spPr>
          <a:xfrm>
            <a:off x="4080217" y="10249"/>
            <a:ext cx="4032843" cy="1113053"/>
          </a:xfrm>
          <a:prstGeom prst="rect">
            <a:avLst/>
          </a:prstGeom>
        </p:spPr>
      </p:pic>
      <p:sp>
        <p:nvSpPr>
          <p:cNvPr id="90" name="Chevron 89"/>
          <p:cNvSpPr/>
          <p:nvPr/>
        </p:nvSpPr>
        <p:spPr>
          <a:xfrm rot="5400000">
            <a:off x="5279841" y="1709658"/>
            <a:ext cx="181619" cy="517427"/>
          </a:xfrm>
          <a:prstGeom prst="chevron">
            <a:avLst>
              <a:gd name="adj" fmla="val 10236"/>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Receives estimate invoice from ServiceNow</a:t>
            </a:r>
          </a:p>
        </p:txBody>
      </p:sp>
      <p:sp>
        <p:nvSpPr>
          <p:cNvPr id="283" name="Rectangle 282"/>
          <p:cNvSpPr/>
          <p:nvPr/>
        </p:nvSpPr>
        <p:spPr>
          <a:xfrm>
            <a:off x="4078941" y="676306"/>
            <a:ext cx="4034118" cy="268536"/>
          </a:xfrm>
          <a:prstGeom prst="rect">
            <a:avLst/>
          </a:prstGeom>
          <a:solidFill>
            <a:schemeClr val="bg1">
              <a:lumMod val="85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 tIns="10085" rIns="20171" bIns="10085" numCol="1" spcCol="0" rtlCol="0" fromWordArt="0" anchor="ctr" anchorCtr="0" forceAA="0" compatLnSpc="1">
            <a:prstTxWarp prst="textNoShape">
              <a:avLst/>
            </a:prstTxWarp>
            <a:noAutofit/>
          </a:bodyPr>
          <a:lstStyle/>
          <a:p>
            <a:pPr lvl="2" algn="ctr"/>
            <a:r>
              <a:rPr lang="en-US" sz="1059" b="1" dirty="0">
                <a:effectLst>
                  <a:outerShdw blurRad="38100" dist="38100" dir="2700000" algn="tl">
                    <a:srgbClr val="000000">
                      <a:alpha val="43137"/>
                    </a:srgbClr>
                  </a:outerShdw>
                </a:effectLst>
              </a:rPr>
              <a:t>Travel@SLAC – Relocation Direct Billing Process</a:t>
            </a:r>
          </a:p>
        </p:txBody>
      </p:sp>
      <p:sp>
        <p:nvSpPr>
          <p:cNvPr id="67" name="Down Arrow Callout 66"/>
          <p:cNvSpPr/>
          <p:nvPr/>
        </p:nvSpPr>
        <p:spPr>
          <a:xfrm>
            <a:off x="4174239" y="1406723"/>
            <a:ext cx="638182" cy="102136"/>
          </a:xfrm>
          <a:prstGeom prst="downArrowCallout">
            <a:avLst>
              <a:gd name="adj1" fmla="val 25000"/>
              <a:gd name="adj2" fmla="val 0"/>
              <a:gd name="adj3" fmla="val 0"/>
              <a:gd name="adj4" fmla="val 100000"/>
            </a:avLst>
          </a:prstGeom>
          <a:solidFill>
            <a:srgbClr val="70AD47">
              <a:alpha val="89804"/>
            </a:srgb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1425" tIns="5713" rIns="11425" bIns="5713" numCol="1" spcCol="0" rtlCol="0" fromWordArt="0" anchor="ctr" anchorCtr="0" forceAA="0" compatLnSpc="1">
            <a:prstTxWarp prst="textNoShape">
              <a:avLst/>
            </a:prstTxWarp>
            <a:noAutofit/>
          </a:bodyPr>
          <a:lstStyle/>
          <a:p>
            <a:pPr algn="ctr"/>
            <a:r>
              <a:rPr lang="en-US" sz="309" b="1" dirty="0">
                <a:solidFill>
                  <a:schemeClr val="bg1"/>
                </a:solidFill>
              </a:rPr>
              <a:t>Moving Company</a:t>
            </a:r>
          </a:p>
        </p:txBody>
      </p:sp>
      <p:sp>
        <p:nvSpPr>
          <p:cNvPr id="68" name="Chevron 67"/>
          <p:cNvSpPr/>
          <p:nvPr/>
        </p:nvSpPr>
        <p:spPr>
          <a:xfrm rot="5400000">
            <a:off x="5272668" y="2986605"/>
            <a:ext cx="192279" cy="521111"/>
          </a:xfrm>
          <a:prstGeom prst="chevron">
            <a:avLst>
              <a:gd name="adj" fmla="val 11710"/>
            </a:avLst>
          </a:prstGeom>
          <a:solidFill>
            <a:srgbClr val="70AD47">
              <a:alpha val="89804"/>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Receives approval from Travel</a:t>
            </a:r>
          </a:p>
        </p:txBody>
      </p:sp>
      <p:sp>
        <p:nvSpPr>
          <p:cNvPr id="71" name="Chevron 70"/>
          <p:cNvSpPr/>
          <p:nvPr/>
        </p:nvSpPr>
        <p:spPr>
          <a:xfrm rot="5400000">
            <a:off x="5274510" y="3186135"/>
            <a:ext cx="192279" cy="517426"/>
          </a:xfrm>
          <a:prstGeom prst="chevron">
            <a:avLst>
              <a:gd name="adj" fmla="val 11710"/>
            </a:avLst>
          </a:prstGeom>
          <a:solidFill>
            <a:srgbClr val="70AD47">
              <a:alpha val="89804"/>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Moves household goods </a:t>
            </a:r>
          </a:p>
          <a:p>
            <a:pPr algn="ctr"/>
            <a:r>
              <a:rPr lang="en-US" sz="265" dirty="0">
                <a:solidFill>
                  <a:schemeClr val="bg1"/>
                </a:solidFill>
              </a:rPr>
              <a:t>listed in estimate</a:t>
            </a:r>
          </a:p>
        </p:txBody>
      </p:sp>
      <p:sp>
        <p:nvSpPr>
          <p:cNvPr id="94" name="Chevron 93"/>
          <p:cNvSpPr/>
          <p:nvPr/>
        </p:nvSpPr>
        <p:spPr>
          <a:xfrm rot="5400000">
            <a:off x="5272668" y="3807356"/>
            <a:ext cx="192279" cy="521111"/>
          </a:xfrm>
          <a:prstGeom prst="chevron">
            <a:avLst>
              <a:gd name="adj" fmla="val 11710"/>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Create </a:t>
            </a:r>
            <a:r>
              <a:rPr lang="en-US" sz="265" b="1" dirty="0">
                <a:solidFill>
                  <a:schemeClr val="bg1"/>
                </a:solidFill>
              </a:rPr>
              <a:t>Direct Bill package</a:t>
            </a:r>
            <a:r>
              <a:rPr lang="en-US" sz="265" dirty="0">
                <a:solidFill>
                  <a:schemeClr val="bg1"/>
                </a:solidFill>
              </a:rPr>
              <a:t> of estimate and final invoice</a:t>
            </a:r>
          </a:p>
        </p:txBody>
      </p:sp>
      <p:sp>
        <p:nvSpPr>
          <p:cNvPr id="95" name="Chevron 94"/>
          <p:cNvSpPr/>
          <p:nvPr/>
        </p:nvSpPr>
        <p:spPr>
          <a:xfrm rot="5400000">
            <a:off x="5272667" y="4453497"/>
            <a:ext cx="192279" cy="521111"/>
          </a:xfrm>
          <a:prstGeom prst="chevron">
            <a:avLst>
              <a:gd name="adj" fmla="val 12883"/>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Direct Billing Audit Conducted</a:t>
            </a:r>
          </a:p>
        </p:txBody>
      </p:sp>
      <p:sp>
        <p:nvSpPr>
          <p:cNvPr id="81" name="Chevron 80"/>
          <p:cNvSpPr/>
          <p:nvPr/>
        </p:nvSpPr>
        <p:spPr>
          <a:xfrm rot="5400000">
            <a:off x="5274511" y="1506556"/>
            <a:ext cx="192279" cy="517427"/>
          </a:xfrm>
          <a:prstGeom prst="chevron">
            <a:avLst>
              <a:gd name="adj" fmla="val 11710"/>
            </a:avLst>
          </a:prstGeom>
          <a:solidFill>
            <a:srgbClr val="70AD47">
              <a:alpha val="89804"/>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Sends estimate invoice through Service Now asking for approval</a:t>
            </a:r>
          </a:p>
        </p:txBody>
      </p:sp>
      <p:sp>
        <p:nvSpPr>
          <p:cNvPr id="82" name="Chevron 81"/>
          <p:cNvSpPr/>
          <p:nvPr/>
        </p:nvSpPr>
        <p:spPr>
          <a:xfrm rot="5400000">
            <a:off x="5274510" y="3389354"/>
            <a:ext cx="192279" cy="517426"/>
          </a:xfrm>
          <a:prstGeom prst="chevron">
            <a:avLst>
              <a:gd name="adj" fmla="val 11710"/>
            </a:avLst>
          </a:prstGeom>
          <a:solidFill>
            <a:srgbClr val="70AD47">
              <a:alpha val="89804"/>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Bills Travel Office for final invoice</a:t>
            </a:r>
          </a:p>
        </p:txBody>
      </p:sp>
      <p:sp>
        <p:nvSpPr>
          <p:cNvPr id="84" name="Chevron 83"/>
          <p:cNvSpPr/>
          <p:nvPr/>
        </p:nvSpPr>
        <p:spPr>
          <a:xfrm rot="5400000">
            <a:off x="6640927" y="4186184"/>
            <a:ext cx="187955" cy="233655"/>
          </a:xfrm>
          <a:prstGeom prst="chevron">
            <a:avLst>
              <a:gd name="adj" fmla="val 11710"/>
            </a:avLst>
          </a:prstGeom>
          <a:solidFill>
            <a:srgbClr val="70AD47">
              <a:alpha val="89804"/>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Sends Travel Updated Invoice</a:t>
            </a:r>
          </a:p>
        </p:txBody>
      </p:sp>
      <p:sp>
        <p:nvSpPr>
          <p:cNvPr id="272" name="Rectangle 271"/>
          <p:cNvSpPr/>
          <p:nvPr/>
        </p:nvSpPr>
        <p:spPr>
          <a:xfrm>
            <a:off x="4174240" y="1525120"/>
            <a:ext cx="635267" cy="103481"/>
          </a:xfrm>
          <a:prstGeom prst="rect">
            <a:avLst/>
          </a:prstGeom>
          <a:solidFill>
            <a:schemeClr val="accent1">
              <a:alpha val="74902"/>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9" b="1" dirty="0"/>
              <a:t>Travel</a:t>
            </a:r>
          </a:p>
        </p:txBody>
      </p:sp>
      <p:sp>
        <p:nvSpPr>
          <p:cNvPr id="103" name="Rectangle 102"/>
          <p:cNvSpPr/>
          <p:nvPr/>
        </p:nvSpPr>
        <p:spPr>
          <a:xfrm>
            <a:off x="4174240" y="1778062"/>
            <a:ext cx="638182" cy="99870"/>
          </a:xfrm>
          <a:prstGeom prst="rect">
            <a:avLst/>
          </a:prstGeom>
          <a:solidFill>
            <a:srgbClr val="8C1515">
              <a:alpha val="80000"/>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9" b="1" dirty="0"/>
              <a:t>Accounts Payable (AP)</a:t>
            </a:r>
          </a:p>
        </p:txBody>
      </p:sp>
      <p:sp>
        <p:nvSpPr>
          <p:cNvPr id="73" name="Chevron 72"/>
          <p:cNvSpPr/>
          <p:nvPr/>
        </p:nvSpPr>
        <p:spPr>
          <a:xfrm rot="5400000">
            <a:off x="5272669" y="1912161"/>
            <a:ext cx="192279" cy="521111"/>
          </a:xfrm>
          <a:prstGeom prst="chevron">
            <a:avLst>
              <a:gd name="adj" fmla="val 11710"/>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Is the Offer Letter and relocation agreement attached to ServiceNow Ticket?</a:t>
            </a:r>
          </a:p>
        </p:txBody>
      </p:sp>
      <p:sp>
        <p:nvSpPr>
          <p:cNvPr id="41" name="Rectangle 40"/>
          <p:cNvSpPr/>
          <p:nvPr/>
        </p:nvSpPr>
        <p:spPr>
          <a:xfrm>
            <a:off x="4174239" y="1288324"/>
            <a:ext cx="638182" cy="102136"/>
          </a:xfrm>
          <a:prstGeom prst="rect">
            <a:avLst/>
          </a:prstGeom>
          <a:solidFill>
            <a:srgbClr val="7030A0">
              <a:alpha val="74902"/>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9" b="1" dirty="0"/>
              <a:t>New Hire </a:t>
            </a:r>
          </a:p>
        </p:txBody>
      </p:sp>
      <p:sp>
        <p:nvSpPr>
          <p:cNvPr id="43" name="Chevron 42"/>
          <p:cNvSpPr/>
          <p:nvPr/>
        </p:nvSpPr>
        <p:spPr>
          <a:xfrm rot="5400000">
            <a:off x="5273250" y="1110115"/>
            <a:ext cx="191324" cy="520906"/>
          </a:xfrm>
          <a:prstGeom prst="chevron">
            <a:avLst>
              <a:gd name="adj" fmla="val 10236"/>
            </a:avLst>
          </a:prstGeom>
          <a:solidFill>
            <a:srgbClr val="7030A0">
              <a:alpha val="74902"/>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Contacts Moving Company </a:t>
            </a:r>
          </a:p>
          <a:p>
            <a:pPr algn="ctr"/>
            <a:r>
              <a:rPr lang="en-US" sz="265" dirty="0">
                <a:solidFill>
                  <a:schemeClr val="bg1"/>
                </a:solidFill>
              </a:rPr>
              <a:t>and sets up move</a:t>
            </a:r>
          </a:p>
        </p:txBody>
      </p:sp>
      <p:sp>
        <p:nvSpPr>
          <p:cNvPr id="49" name="Chevron 48"/>
          <p:cNvSpPr/>
          <p:nvPr/>
        </p:nvSpPr>
        <p:spPr>
          <a:xfrm rot="5400000">
            <a:off x="5272772" y="1301681"/>
            <a:ext cx="192279" cy="520906"/>
          </a:xfrm>
          <a:prstGeom prst="chevron">
            <a:avLst>
              <a:gd name="adj" fmla="val 11710"/>
            </a:avLst>
          </a:prstGeom>
          <a:solidFill>
            <a:srgbClr val="70AD47">
              <a:alpha val="89804"/>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Set up estimates with New Hire</a:t>
            </a:r>
          </a:p>
        </p:txBody>
      </p:sp>
      <p:sp>
        <p:nvSpPr>
          <p:cNvPr id="52" name="Chevron 51"/>
          <p:cNvSpPr/>
          <p:nvPr/>
        </p:nvSpPr>
        <p:spPr>
          <a:xfrm rot="5400000">
            <a:off x="5902763" y="1904896"/>
            <a:ext cx="192279" cy="516595"/>
          </a:xfrm>
          <a:prstGeom prst="chevron">
            <a:avLst>
              <a:gd name="adj" fmla="val 9202"/>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Reach out to new hire </a:t>
            </a:r>
          </a:p>
          <a:p>
            <a:pPr algn="ctr"/>
            <a:r>
              <a:rPr lang="en-US" sz="265" dirty="0">
                <a:solidFill>
                  <a:schemeClr val="bg1"/>
                </a:solidFill>
              </a:rPr>
              <a:t>for the offer letter / relocation agreement </a:t>
            </a:r>
          </a:p>
        </p:txBody>
      </p:sp>
      <p:sp>
        <p:nvSpPr>
          <p:cNvPr id="53" name="Chevron 52"/>
          <p:cNvSpPr/>
          <p:nvPr/>
        </p:nvSpPr>
        <p:spPr>
          <a:xfrm rot="5400000">
            <a:off x="5272669" y="2173286"/>
            <a:ext cx="192279" cy="521111"/>
          </a:xfrm>
          <a:prstGeom prst="chevron">
            <a:avLst>
              <a:gd name="adj" fmla="val 11710"/>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Receives Offer letter and relocation agreement </a:t>
            </a:r>
          </a:p>
        </p:txBody>
      </p:sp>
      <p:sp>
        <p:nvSpPr>
          <p:cNvPr id="76" name="Chevron 75"/>
          <p:cNvSpPr/>
          <p:nvPr/>
        </p:nvSpPr>
        <p:spPr>
          <a:xfrm rot="5400000">
            <a:off x="5903702" y="2104321"/>
            <a:ext cx="189570" cy="517427"/>
          </a:xfrm>
          <a:prstGeom prst="chevron">
            <a:avLst>
              <a:gd name="adj" fmla="val 10236"/>
            </a:avLst>
          </a:prstGeom>
          <a:solidFill>
            <a:srgbClr val="7030A0">
              <a:alpha val="74902"/>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Receives email from Travel about offer letter / relocation agreement </a:t>
            </a:r>
          </a:p>
        </p:txBody>
      </p:sp>
      <p:sp>
        <p:nvSpPr>
          <p:cNvPr id="77" name="Chevron 76"/>
          <p:cNvSpPr/>
          <p:nvPr/>
        </p:nvSpPr>
        <p:spPr>
          <a:xfrm rot="5400000">
            <a:off x="5903702" y="2312158"/>
            <a:ext cx="189570" cy="517427"/>
          </a:xfrm>
          <a:prstGeom prst="chevron">
            <a:avLst>
              <a:gd name="adj" fmla="val 0"/>
            </a:avLst>
          </a:prstGeom>
          <a:solidFill>
            <a:srgbClr val="7030A0">
              <a:alpha val="74902"/>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Sends Offer Letter/ relocation agreement to Travel</a:t>
            </a:r>
          </a:p>
        </p:txBody>
      </p:sp>
      <p:sp>
        <p:nvSpPr>
          <p:cNvPr id="78" name="Chevron 77"/>
          <p:cNvSpPr/>
          <p:nvPr/>
        </p:nvSpPr>
        <p:spPr>
          <a:xfrm rot="5400000">
            <a:off x="6341034" y="3930894"/>
            <a:ext cx="225586" cy="239045"/>
          </a:xfrm>
          <a:prstGeom prst="chevron">
            <a:avLst>
              <a:gd name="adj" fmla="val 11710"/>
            </a:avLst>
          </a:prstGeom>
          <a:solidFill>
            <a:srgbClr val="70AD47">
              <a:alpha val="89804"/>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Sends missing information</a:t>
            </a:r>
          </a:p>
        </p:txBody>
      </p:sp>
      <p:sp>
        <p:nvSpPr>
          <p:cNvPr id="79" name="Chevron 78"/>
          <p:cNvSpPr/>
          <p:nvPr/>
        </p:nvSpPr>
        <p:spPr>
          <a:xfrm rot="5400000">
            <a:off x="6357709" y="3687198"/>
            <a:ext cx="192236" cy="239045"/>
          </a:xfrm>
          <a:prstGeom prst="chevron">
            <a:avLst>
              <a:gd name="adj" fmla="val 11710"/>
            </a:avLst>
          </a:prstGeom>
          <a:solidFill>
            <a:srgbClr val="7030A0">
              <a:alpha val="89804"/>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Sends missing information</a:t>
            </a:r>
          </a:p>
        </p:txBody>
      </p:sp>
      <p:sp>
        <p:nvSpPr>
          <p:cNvPr id="80" name="Chevron 79"/>
          <p:cNvSpPr/>
          <p:nvPr/>
        </p:nvSpPr>
        <p:spPr>
          <a:xfrm rot="5400000">
            <a:off x="5274511" y="2795290"/>
            <a:ext cx="192279" cy="517427"/>
          </a:xfrm>
          <a:prstGeom prst="chevron">
            <a:avLst>
              <a:gd name="adj" fmla="val 11710"/>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Send out the estimate approval email to moving company</a:t>
            </a:r>
          </a:p>
        </p:txBody>
      </p:sp>
      <p:sp>
        <p:nvSpPr>
          <p:cNvPr id="83" name="Chevron 82"/>
          <p:cNvSpPr/>
          <p:nvPr/>
        </p:nvSpPr>
        <p:spPr>
          <a:xfrm rot="5400000">
            <a:off x="5274510" y="3607960"/>
            <a:ext cx="192279" cy="517427"/>
          </a:xfrm>
          <a:prstGeom prst="chevron">
            <a:avLst>
              <a:gd name="adj" fmla="val 11710"/>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Receives final invoice</a:t>
            </a:r>
          </a:p>
        </p:txBody>
      </p:sp>
      <p:sp>
        <p:nvSpPr>
          <p:cNvPr id="260" name="Rectangle 259"/>
          <p:cNvSpPr/>
          <p:nvPr/>
        </p:nvSpPr>
        <p:spPr>
          <a:xfrm>
            <a:off x="4166066" y="3962813"/>
            <a:ext cx="638182" cy="59254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9" b="1" dirty="0"/>
              <a:t>Direct Bill Package:</a:t>
            </a:r>
          </a:p>
          <a:p>
            <a:pPr lvl="0"/>
            <a:r>
              <a:rPr lang="en-US" sz="309" dirty="0"/>
              <a:t>Estimate invoice</a:t>
            </a:r>
            <a:endParaRPr lang="en-US" sz="265" dirty="0"/>
          </a:p>
          <a:p>
            <a:pPr lvl="0"/>
            <a:r>
              <a:rPr lang="en-US" sz="309" dirty="0"/>
              <a:t>Estimate approval from Travel</a:t>
            </a:r>
            <a:endParaRPr lang="en-US" sz="265" dirty="0"/>
          </a:p>
          <a:p>
            <a:pPr lvl="0"/>
            <a:r>
              <a:rPr lang="en-US" sz="309" dirty="0"/>
              <a:t>Revisions (if any)</a:t>
            </a:r>
            <a:endParaRPr lang="en-US" sz="265" dirty="0"/>
          </a:p>
          <a:p>
            <a:pPr lvl="0"/>
            <a:r>
              <a:rPr lang="en-US" sz="309" dirty="0"/>
              <a:t>Relocation agreement </a:t>
            </a:r>
            <a:endParaRPr lang="en-US" sz="265" dirty="0"/>
          </a:p>
          <a:p>
            <a:pPr lvl="0"/>
            <a:r>
              <a:rPr lang="en-US" sz="309" dirty="0"/>
              <a:t>Offer letter</a:t>
            </a:r>
            <a:endParaRPr lang="en-US" sz="265" dirty="0"/>
          </a:p>
          <a:p>
            <a:pPr lvl="0"/>
            <a:r>
              <a:rPr lang="en-US" sz="309" dirty="0"/>
              <a:t>Confirmation of start date and Relocation amount from HR recruiter </a:t>
            </a:r>
            <a:endParaRPr lang="en-US" sz="265" dirty="0"/>
          </a:p>
          <a:p>
            <a:pPr lvl="0"/>
            <a:r>
              <a:rPr lang="en-US" sz="309" dirty="0"/>
              <a:t>Relocation code 56111</a:t>
            </a:r>
            <a:endParaRPr lang="en-US" sz="265" dirty="0"/>
          </a:p>
          <a:p>
            <a:pPr lvl="0"/>
            <a:r>
              <a:rPr lang="en-US" sz="309" dirty="0"/>
              <a:t>P-A code </a:t>
            </a:r>
            <a:endParaRPr lang="en-US" sz="265" dirty="0"/>
          </a:p>
        </p:txBody>
      </p:sp>
      <p:sp>
        <p:nvSpPr>
          <p:cNvPr id="85" name="Chevron 84"/>
          <p:cNvSpPr/>
          <p:nvPr/>
        </p:nvSpPr>
        <p:spPr>
          <a:xfrm rot="5400000">
            <a:off x="5272669" y="2382540"/>
            <a:ext cx="192279" cy="521111"/>
          </a:xfrm>
          <a:prstGeom prst="chevron">
            <a:avLst>
              <a:gd name="adj" fmla="val 11710"/>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Email HR Recruiter for conformation on start date and relocation amount</a:t>
            </a:r>
          </a:p>
        </p:txBody>
      </p:sp>
      <p:sp>
        <p:nvSpPr>
          <p:cNvPr id="86" name="Chevron 85"/>
          <p:cNvSpPr/>
          <p:nvPr/>
        </p:nvSpPr>
        <p:spPr>
          <a:xfrm rot="5400000">
            <a:off x="5272668" y="4024316"/>
            <a:ext cx="192279" cy="521111"/>
          </a:xfrm>
          <a:prstGeom prst="chevron">
            <a:avLst>
              <a:gd name="adj" fmla="val 12883"/>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Obtain PA Code for Direct Bill Package</a:t>
            </a:r>
          </a:p>
        </p:txBody>
      </p:sp>
      <p:sp>
        <p:nvSpPr>
          <p:cNvPr id="87" name="Chevron 86"/>
          <p:cNvSpPr/>
          <p:nvPr/>
        </p:nvSpPr>
        <p:spPr>
          <a:xfrm rot="5400000">
            <a:off x="5128825" y="4386386"/>
            <a:ext cx="192279" cy="233426"/>
          </a:xfrm>
          <a:prstGeom prst="chevron">
            <a:avLst>
              <a:gd name="adj" fmla="val 12883"/>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Contact Admin for PA Code</a:t>
            </a:r>
          </a:p>
        </p:txBody>
      </p:sp>
      <p:sp>
        <p:nvSpPr>
          <p:cNvPr id="88" name="Chevron 87"/>
          <p:cNvSpPr/>
          <p:nvPr/>
        </p:nvSpPr>
        <p:spPr>
          <a:xfrm rot="5400000">
            <a:off x="5408962" y="4383719"/>
            <a:ext cx="192279" cy="238564"/>
          </a:xfrm>
          <a:prstGeom prst="chevron">
            <a:avLst>
              <a:gd name="adj" fmla="val 12883"/>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PA Code is in Concur </a:t>
            </a:r>
          </a:p>
        </p:txBody>
      </p:sp>
      <p:sp>
        <p:nvSpPr>
          <p:cNvPr id="101" name="Chevron 100"/>
          <p:cNvSpPr/>
          <p:nvPr/>
        </p:nvSpPr>
        <p:spPr>
          <a:xfrm rot="5400000">
            <a:off x="4439829" y="1385597"/>
            <a:ext cx="103481" cy="634661"/>
          </a:xfrm>
          <a:prstGeom prst="chevron">
            <a:avLst>
              <a:gd name="adj" fmla="val 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87" b="1" dirty="0">
                <a:solidFill>
                  <a:schemeClr val="bg1"/>
                </a:solidFill>
              </a:rPr>
              <a:t>Travel Approval Process</a:t>
            </a:r>
          </a:p>
        </p:txBody>
      </p:sp>
      <p:sp>
        <p:nvSpPr>
          <p:cNvPr id="107" name="Chevron 106"/>
          <p:cNvSpPr/>
          <p:nvPr/>
        </p:nvSpPr>
        <p:spPr>
          <a:xfrm rot="5400000">
            <a:off x="6497951" y="2798307"/>
            <a:ext cx="192279" cy="515284"/>
          </a:xfrm>
          <a:prstGeom prst="chevron">
            <a:avLst>
              <a:gd name="adj" fmla="val 1171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Is the estimate approved?</a:t>
            </a:r>
          </a:p>
        </p:txBody>
      </p:sp>
      <p:sp>
        <p:nvSpPr>
          <p:cNvPr id="109" name="Chevron 108"/>
          <p:cNvSpPr/>
          <p:nvPr/>
        </p:nvSpPr>
        <p:spPr>
          <a:xfrm rot="5400000">
            <a:off x="6497951" y="2598922"/>
            <a:ext cx="192279" cy="515284"/>
          </a:xfrm>
          <a:prstGeom prst="chevron">
            <a:avLst>
              <a:gd name="adj" fmla="val 1171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Audits the estimate based on the offer letter and relocation amount</a:t>
            </a:r>
          </a:p>
        </p:txBody>
      </p:sp>
      <p:sp>
        <p:nvSpPr>
          <p:cNvPr id="112" name="Chevron 111"/>
          <p:cNvSpPr/>
          <p:nvPr/>
        </p:nvSpPr>
        <p:spPr>
          <a:xfrm rot="5400000">
            <a:off x="6358760" y="3230258"/>
            <a:ext cx="192279" cy="236902"/>
          </a:xfrm>
          <a:prstGeom prst="chevron">
            <a:avLst>
              <a:gd name="adj" fmla="val 1171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Missing information</a:t>
            </a:r>
          </a:p>
        </p:txBody>
      </p:sp>
      <p:sp>
        <p:nvSpPr>
          <p:cNvPr id="113" name="Chevron 112"/>
          <p:cNvSpPr/>
          <p:nvPr/>
        </p:nvSpPr>
        <p:spPr>
          <a:xfrm rot="5400000">
            <a:off x="6634285" y="3234481"/>
            <a:ext cx="201238" cy="233655"/>
          </a:xfrm>
          <a:prstGeom prst="chevron">
            <a:avLst>
              <a:gd name="adj" fmla="val 1171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Estimate </a:t>
            </a:r>
          </a:p>
          <a:p>
            <a:pPr algn="ctr"/>
            <a:r>
              <a:rPr lang="en-US" sz="265" dirty="0">
                <a:solidFill>
                  <a:schemeClr val="bg1"/>
                </a:solidFill>
              </a:rPr>
              <a:t>goes over relocation amount</a:t>
            </a:r>
          </a:p>
        </p:txBody>
      </p:sp>
      <p:sp>
        <p:nvSpPr>
          <p:cNvPr id="114" name="Chevron 113"/>
          <p:cNvSpPr/>
          <p:nvPr/>
        </p:nvSpPr>
        <p:spPr>
          <a:xfrm rot="5400000">
            <a:off x="6356613" y="3467448"/>
            <a:ext cx="194429" cy="239045"/>
          </a:xfrm>
          <a:prstGeom prst="chevron">
            <a:avLst>
              <a:gd name="adj" fmla="val 1171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Ask for Missing information</a:t>
            </a:r>
          </a:p>
        </p:txBody>
      </p:sp>
      <p:sp>
        <p:nvSpPr>
          <p:cNvPr id="115" name="Chevron 114"/>
          <p:cNvSpPr/>
          <p:nvPr/>
        </p:nvSpPr>
        <p:spPr>
          <a:xfrm rot="5400000">
            <a:off x="6360921" y="4184561"/>
            <a:ext cx="187955" cy="236902"/>
          </a:xfrm>
          <a:prstGeom prst="chevron">
            <a:avLst>
              <a:gd name="adj" fmla="val 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a:solidFill>
                  <a:schemeClr val="bg1"/>
                </a:solidFill>
              </a:rPr>
              <a:t>Receives </a:t>
            </a:r>
            <a:r>
              <a:rPr lang="en-US" sz="265" dirty="0">
                <a:solidFill>
                  <a:schemeClr val="bg1"/>
                </a:solidFill>
              </a:rPr>
              <a:t>information </a:t>
            </a:r>
          </a:p>
        </p:txBody>
      </p:sp>
      <p:sp>
        <p:nvSpPr>
          <p:cNvPr id="116" name="Chevron 115"/>
          <p:cNvSpPr/>
          <p:nvPr/>
        </p:nvSpPr>
        <p:spPr>
          <a:xfrm rot="5400000">
            <a:off x="6638765" y="3469066"/>
            <a:ext cx="192279" cy="233656"/>
          </a:xfrm>
          <a:prstGeom prst="chevron">
            <a:avLst>
              <a:gd name="adj" fmla="val 1171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Tells new hire to pay overages</a:t>
            </a:r>
          </a:p>
        </p:txBody>
      </p:sp>
      <p:sp>
        <p:nvSpPr>
          <p:cNvPr id="119" name="Chevron 118"/>
          <p:cNvSpPr/>
          <p:nvPr/>
        </p:nvSpPr>
        <p:spPr>
          <a:xfrm rot="5400000">
            <a:off x="6622111" y="4434129"/>
            <a:ext cx="225586" cy="233656"/>
          </a:xfrm>
          <a:prstGeom prst="chevron">
            <a:avLst>
              <a:gd name="adj" fmla="val 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Receives new estimate from the moving company</a:t>
            </a:r>
          </a:p>
        </p:txBody>
      </p:sp>
      <p:sp>
        <p:nvSpPr>
          <p:cNvPr id="5" name="TextBox 4"/>
          <p:cNvSpPr txBox="1"/>
          <p:nvPr/>
        </p:nvSpPr>
        <p:spPr>
          <a:xfrm>
            <a:off x="5629365" y="2058873"/>
            <a:ext cx="231154" cy="139910"/>
          </a:xfrm>
          <a:prstGeom prst="rect">
            <a:avLst/>
          </a:prstGeom>
          <a:noFill/>
        </p:spPr>
        <p:txBody>
          <a:bodyPr wrap="none" rtlCol="0">
            <a:spAutoFit/>
          </a:bodyPr>
          <a:lstStyle/>
          <a:p>
            <a:r>
              <a:rPr lang="en-US" sz="309" b="1" dirty="0"/>
              <a:t>No</a:t>
            </a:r>
          </a:p>
        </p:txBody>
      </p:sp>
      <p:cxnSp>
        <p:nvCxnSpPr>
          <p:cNvPr id="7" name="Elbow Connector 6"/>
          <p:cNvCxnSpPr>
            <a:stCxn id="73" idx="0"/>
          </p:cNvCxnSpPr>
          <p:nvPr/>
        </p:nvCxnSpPr>
        <p:spPr>
          <a:xfrm>
            <a:off x="5629364" y="2161459"/>
            <a:ext cx="111240" cy="2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16612" y="2271851"/>
            <a:ext cx="243978" cy="139910"/>
          </a:xfrm>
          <a:prstGeom prst="rect">
            <a:avLst/>
          </a:prstGeom>
          <a:noFill/>
        </p:spPr>
        <p:txBody>
          <a:bodyPr wrap="none" rtlCol="0">
            <a:spAutoFit/>
          </a:bodyPr>
          <a:lstStyle/>
          <a:p>
            <a:r>
              <a:rPr lang="en-US" sz="309" b="1" dirty="0"/>
              <a:t>Yes</a:t>
            </a:r>
          </a:p>
        </p:txBody>
      </p:sp>
      <p:cxnSp>
        <p:nvCxnSpPr>
          <p:cNvPr id="17" name="Elbow Connector 16"/>
          <p:cNvCxnSpPr>
            <a:stCxn id="77" idx="2"/>
            <a:endCxn id="53" idx="0"/>
          </p:cNvCxnSpPr>
          <p:nvPr/>
        </p:nvCxnSpPr>
        <p:spPr>
          <a:xfrm rot="10800000">
            <a:off x="5629364" y="2422584"/>
            <a:ext cx="110409" cy="14828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08786" y="1204125"/>
            <a:ext cx="266420" cy="139910"/>
          </a:xfrm>
          <a:prstGeom prst="rect">
            <a:avLst/>
          </a:prstGeom>
          <a:noFill/>
        </p:spPr>
        <p:txBody>
          <a:bodyPr wrap="none" rtlCol="0">
            <a:spAutoFit/>
          </a:bodyPr>
          <a:lstStyle/>
          <a:p>
            <a:r>
              <a:rPr lang="en-US" sz="309" b="1" dirty="0"/>
              <a:t>Start</a:t>
            </a:r>
          </a:p>
        </p:txBody>
      </p:sp>
      <p:sp>
        <p:nvSpPr>
          <p:cNvPr id="92" name="Chevron 91"/>
          <p:cNvSpPr/>
          <p:nvPr/>
        </p:nvSpPr>
        <p:spPr>
          <a:xfrm rot="5400000">
            <a:off x="6641205" y="3692310"/>
            <a:ext cx="192279" cy="228776"/>
          </a:xfrm>
          <a:prstGeom prst="chevron">
            <a:avLst>
              <a:gd name="adj" fmla="val 11710"/>
            </a:avLst>
          </a:prstGeom>
          <a:solidFill>
            <a:srgbClr val="7030A0">
              <a:alpha val="89804"/>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Pays overages</a:t>
            </a:r>
          </a:p>
        </p:txBody>
      </p:sp>
      <p:sp>
        <p:nvSpPr>
          <p:cNvPr id="93" name="Chevron 92"/>
          <p:cNvSpPr/>
          <p:nvPr/>
        </p:nvSpPr>
        <p:spPr>
          <a:xfrm rot="5400000">
            <a:off x="6622111" y="3933589"/>
            <a:ext cx="225586" cy="233656"/>
          </a:xfrm>
          <a:prstGeom prst="chevron">
            <a:avLst>
              <a:gd name="adj" fmla="val 14118"/>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Asks moving company for new invoice</a:t>
            </a:r>
          </a:p>
        </p:txBody>
      </p:sp>
      <p:sp>
        <p:nvSpPr>
          <p:cNvPr id="97" name="Chevron 96"/>
          <p:cNvSpPr/>
          <p:nvPr/>
        </p:nvSpPr>
        <p:spPr>
          <a:xfrm rot="5400000">
            <a:off x="5274510" y="4849978"/>
            <a:ext cx="192279" cy="517427"/>
          </a:xfrm>
          <a:prstGeom prst="chevron">
            <a:avLst>
              <a:gd name="adj" fmla="val 12883"/>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Final Invoice is Approved</a:t>
            </a:r>
          </a:p>
        </p:txBody>
      </p:sp>
      <p:sp>
        <p:nvSpPr>
          <p:cNvPr id="98" name="Chevron 97"/>
          <p:cNvSpPr/>
          <p:nvPr/>
        </p:nvSpPr>
        <p:spPr>
          <a:xfrm rot="5400000">
            <a:off x="5272667" y="5045190"/>
            <a:ext cx="192279" cy="521111"/>
          </a:xfrm>
          <a:prstGeom prst="chevron">
            <a:avLst>
              <a:gd name="adj" fmla="val 11710"/>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Sends PDF document to AP</a:t>
            </a:r>
          </a:p>
        </p:txBody>
      </p:sp>
      <p:sp>
        <p:nvSpPr>
          <p:cNvPr id="99" name="Chevron 98"/>
          <p:cNvSpPr/>
          <p:nvPr/>
        </p:nvSpPr>
        <p:spPr>
          <a:xfrm rot="5400000">
            <a:off x="5272667" y="5242221"/>
            <a:ext cx="192279" cy="521111"/>
          </a:xfrm>
          <a:prstGeom prst="chevron">
            <a:avLst>
              <a:gd name="adj" fmla="val 11710"/>
            </a:avLst>
          </a:prstGeom>
          <a:solidFill>
            <a:srgbClr val="8C1515">
              <a:alpha val="74902"/>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Voucher is created by AP</a:t>
            </a:r>
          </a:p>
        </p:txBody>
      </p:sp>
      <p:sp>
        <p:nvSpPr>
          <p:cNvPr id="104" name="Chevron 103"/>
          <p:cNvSpPr/>
          <p:nvPr/>
        </p:nvSpPr>
        <p:spPr>
          <a:xfrm rot="5400000">
            <a:off x="5274509" y="5448181"/>
            <a:ext cx="192279" cy="517426"/>
          </a:xfrm>
          <a:prstGeom prst="chevron">
            <a:avLst>
              <a:gd name="adj" fmla="val 14723"/>
            </a:avLst>
          </a:prstGeom>
          <a:solidFill>
            <a:srgbClr val="8C1515">
              <a:alpha val="74902"/>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Voucher starts  approval process</a:t>
            </a:r>
          </a:p>
        </p:txBody>
      </p:sp>
      <p:sp>
        <p:nvSpPr>
          <p:cNvPr id="126" name="Chevron 125"/>
          <p:cNvSpPr/>
          <p:nvPr/>
        </p:nvSpPr>
        <p:spPr>
          <a:xfrm rot="5400000">
            <a:off x="5274509" y="5648201"/>
            <a:ext cx="192279" cy="517426"/>
          </a:xfrm>
          <a:prstGeom prst="chevron">
            <a:avLst>
              <a:gd name="adj" fmla="val 11710"/>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Provides final approval</a:t>
            </a:r>
          </a:p>
        </p:txBody>
      </p:sp>
      <p:sp>
        <p:nvSpPr>
          <p:cNvPr id="129" name="Chevron 128"/>
          <p:cNvSpPr/>
          <p:nvPr/>
        </p:nvSpPr>
        <p:spPr>
          <a:xfrm>
            <a:off x="5111938" y="2757910"/>
            <a:ext cx="1203588" cy="178356"/>
          </a:xfrm>
          <a:prstGeom prst="chevron">
            <a:avLst>
              <a:gd name="adj" fmla="val 25599"/>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1425" tIns="5713" rIns="11425" bIns="5713" numCol="1" spcCol="0" rtlCol="0" fromWordArt="0" anchor="ctr" anchorCtr="0" forceAA="0" compatLnSpc="1">
            <a:prstTxWarp prst="textNoShape">
              <a:avLst/>
            </a:prstTxWarp>
            <a:noAutofit/>
          </a:bodyPr>
          <a:lstStyle/>
          <a:p>
            <a:pPr algn="ctr"/>
            <a:r>
              <a:rPr lang="en-US" sz="265" b="1" dirty="0">
                <a:solidFill>
                  <a:schemeClr val="bg1"/>
                </a:solidFill>
              </a:rPr>
              <a:t>Travel Approval Process</a:t>
            </a:r>
          </a:p>
        </p:txBody>
      </p:sp>
      <p:sp>
        <p:nvSpPr>
          <p:cNvPr id="130" name="Rounded Rectangle 129"/>
          <p:cNvSpPr/>
          <p:nvPr/>
        </p:nvSpPr>
        <p:spPr>
          <a:xfrm>
            <a:off x="5108251" y="6229598"/>
            <a:ext cx="521111" cy="145489"/>
          </a:xfrm>
          <a:prstGeom prst="roundRect">
            <a:avLst/>
          </a:prstGeom>
          <a:solidFill>
            <a:schemeClr val="accent6">
              <a:alpha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 tIns="10085" rIns="20171" bIns="10085" numCol="1" spcCol="0" rtlCol="0" fromWordArt="0" anchor="ctr" anchorCtr="0" forceAA="0" compatLnSpc="1">
            <a:prstTxWarp prst="textNoShape">
              <a:avLst/>
            </a:prstTxWarp>
            <a:noAutofit/>
          </a:bodyPr>
          <a:lstStyle/>
          <a:p>
            <a:pPr algn="ctr"/>
            <a:r>
              <a:rPr lang="en-US" sz="265" b="1" dirty="0">
                <a:solidFill>
                  <a:schemeClr val="bg1"/>
                </a:solidFill>
              </a:rPr>
              <a:t>Receives Payment</a:t>
            </a:r>
          </a:p>
        </p:txBody>
      </p:sp>
      <p:sp>
        <p:nvSpPr>
          <p:cNvPr id="131" name="Chevron 130"/>
          <p:cNvSpPr/>
          <p:nvPr/>
        </p:nvSpPr>
        <p:spPr>
          <a:xfrm rot="5400000">
            <a:off x="5273529" y="5842540"/>
            <a:ext cx="190555" cy="521111"/>
          </a:xfrm>
          <a:prstGeom prst="chevron">
            <a:avLst>
              <a:gd name="adj" fmla="val 14586"/>
            </a:avLst>
          </a:prstGeom>
          <a:solidFill>
            <a:schemeClr val="tx1">
              <a:lumMod val="50000"/>
              <a:lumOff val="50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b="1" dirty="0">
                <a:solidFill>
                  <a:schemeClr val="bg1"/>
                </a:solidFill>
              </a:rPr>
              <a:t>Payment is processed</a:t>
            </a:r>
          </a:p>
        </p:txBody>
      </p:sp>
      <p:cxnSp>
        <p:nvCxnSpPr>
          <p:cNvPr id="31" name="Elbow Connector 30"/>
          <p:cNvCxnSpPr>
            <a:stCxn id="115" idx="2"/>
            <a:endCxn id="80" idx="0"/>
          </p:cNvCxnSpPr>
          <p:nvPr/>
        </p:nvCxnSpPr>
        <p:spPr>
          <a:xfrm rot="10800000">
            <a:off x="5629363" y="3042745"/>
            <a:ext cx="707085" cy="12602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7" name="Elbow Connector 256"/>
          <p:cNvCxnSpPr>
            <a:stCxn id="119" idx="2"/>
            <a:endCxn id="80" idx="0"/>
          </p:cNvCxnSpPr>
          <p:nvPr/>
        </p:nvCxnSpPr>
        <p:spPr>
          <a:xfrm rot="10800000">
            <a:off x="5629364" y="3042745"/>
            <a:ext cx="988713" cy="1508212"/>
          </a:xfrm>
          <a:prstGeom prst="bentConnector3">
            <a:avLst>
              <a:gd name="adj1" fmla="val 64316"/>
            </a:avLst>
          </a:prstGeom>
          <a:ln>
            <a:tailEnd type="triangl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6390657" y="3176115"/>
            <a:ext cx="231154" cy="139910"/>
          </a:xfrm>
          <a:prstGeom prst="rect">
            <a:avLst/>
          </a:prstGeom>
          <a:noFill/>
        </p:spPr>
        <p:txBody>
          <a:bodyPr wrap="none" rtlCol="0">
            <a:spAutoFit/>
          </a:bodyPr>
          <a:lstStyle/>
          <a:p>
            <a:r>
              <a:rPr lang="en-US" sz="309" b="1" dirty="0"/>
              <a:t>No</a:t>
            </a:r>
          </a:p>
        </p:txBody>
      </p:sp>
      <p:sp>
        <p:nvSpPr>
          <p:cNvPr id="133" name="TextBox 132"/>
          <p:cNvSpPr txBox="1"/>
          <p:nvPr/>
        </p:nvSpPr>
        <p:spPr>
          <a:xfrm>
            <a:off x="6204749" y="2969451"/>
            <a:ext cx="243978" cy="139910"/>
          </a:xfrm>
          <a:prstGeom prst="rect">
            <a:avLst/>
          </a:prstGeom>
          <a:noFill/>
        </p:spPr>
        <p:txBody>
          <a:bodyPr wrap="none" rtlCol="0">
            <a:spAutoFit/>
          </a:bodyPr>
          <a:lstStyle/>
          <a:p>
            <a:r>
              <a:rPr lang="en-US" sz="309" b="1" dirty="0"/>
              <a:t>Yes</a:t>
            </a:r>
          </a:p>
        </p:txBody>
      </p:sp>
      <p:cxnSp>
        <p:nvCxnSpPr>
          <p:cNvPr id="268" name="Elbow Connector 267"/>
          <p:cNvCxnSpPr>
            <a:stCxn id="107" idx="2"/>
            <a:endCxn id="80" idx="0"/>
          </p:cNvCxnSpPr>
          <p:nvPr/>
        </p:nvCxnSpPr>
        <p:spPr>
          <a:xfrm rot="10800000">
            <a:off x="5629363" y="3042745"/>
            <a:ext cx="707085" cy="194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6677455" y="3188462"/>
            <a:ext cx="231154" cy="139910"/>
          </a:xfrm>
          <a:prstGeom prst="rect">
            <a:avLst/>
          </a:prstGeom>
          <a:noFill/>
        </p:spPr>
        <p:txBody>
          <a:bodyPr wrap="none" rtlCol="0">
            <a:spAutoFit/>
          </a:bodyPr>
          <a:lstStyle/>
          <a:p>
            <a:r>
              <a:rPr lang="en-US" sz="309" b="1" dirty="0"/>
              <a:t>No</a:t>
            </a:r>
          </a:p>
        </p:txBody>
      </p:sp>
      <p:sp>
        <p:nvSpPr>
          <p:cNvPr id="135" name="Chevron 134"/>
          <p:cNvSpPr/>
          <p:nvPr/>
        </p:nvSpPr>
        <p:spPr>
          <a:xfrm rot="5400000">
            <a:off x="7792187" y="5592778"/>
            <a:ext cx="240537" cy="224503"/>
          </a:xfrm>
          <a:prstGeom prst="chevron">
            <a:avLst>
              <a:gd name="adj" fmla="val 11710"/>
            </a:avLst>
          </a:prstGeom>
          <a:solidFill>
            <a:srgbClr val="70AD47">
              <a:alpha val="89804"/>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Sends Travel Updated Invoice</a:t>
            </a:r>
          </a:p>
        </p:txBody>
      </p:sp>
      <p:sp>
        <p:nvSpPr>
          <p:cNvPr id="136" name="Chevron 135"/>
          <p:cNvSpPr/>
          <p:nvPr/>
        </p:nvSpPr>
        <p:spPr>
          <a:xfrm rot="5400000">
            <a:off x="7524287" y="5333422"/>
            <a:ext cx="203326" cy="226595"/>
          </a:xfrm>
          <a:prstGeom prst="chevron">
            <a:avLst>
              <a:gd name="adj" fmla="val 11710"/>
            </a:avLst>
          </a:prstGeom>
          <a:solidFill>
            <a:srgbClr val="70AD47">
              <a:alpha val="89804"/>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Sends missing information</a:t>
            </a:r>
          </a:p>
        </p:txBody>
      </p:sp>
      <p:sp>
        <p:nvSpPr>
          <p:cNvPr id="137" name="Chevron 136"/>
          <p:cNvSpPr/>
          <p:nvPr/>
        </p:nvSpPr>
        <p:spPr>
          <a:xfrm rot="5400000">
            <a:off x="7531066" y="5113420"/>
            <a:ext cx="192279" cy="229106"/>
          </a:xfrm>
          <a:prstGeom prst="chevron">
            <a:avLst>
              <a:gd name="adj" fmla="val 11710"/>
            </a:avLst>
          </a:prstGeom>
          <a:solidFill>
            <a:srgbClr val="7030A0">
              <a:alpha val="89804"/>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Sends missing information</a:t>
            </a:r>
          </a:p>
        </p:txBody>
      </p:sp>
      <p:sp>
        <p:nvSpPr>
          <p:cNvPr id="138" name="Chevron 137"/>
          <p:cNvSpPr/>
          <p:nvPr/>
        </p:nvSpPr>
        <p:spPr>
          <a:xfrm rot="5400000">
            <a:off x="7670925" y="4240770"/>
            <a:ext cx="192279" cy="515285"/>
          </a:xfrm>
          <a:prstGeom prst="chevron">
            <a:avLst>
              <a:gd name="adj" fmla="val 1171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Is the estimate approved?</a:t>
            </a:r>
          </a:p>
        </p:txBody>
      </p:sp>
      <p:sp>
        <p:nvSpPr>
          <p:cNvPr id="139" name="Chevron 138"/>
          <p:cNvSpPr/>
          <p:nvPr/>
        </p:nvSpPr>
        <p:spPr>
          <a:xfrm rot="5400000">
            <a:off x="7668837" y="4029317"/>
            <a:ext cx="192279" cy="511110"/>
          </a:xfrm>
          <a:prstGeom prst="chevron">
            <a:avLst>
              <a:gd name="adj" fmla="val 1171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Audits the estimate based on the offer letter and relocation amount</a:t>
            </a:r>
          </a:p>
        </p:txBody>
      </p:sp>
      <p:sp>
        <p:nvSpPr>
          <p:cNvPr id="140" name="Chevron 139"/>
          <p:cNvSpPr/>
          <p:nvPr/>
        </p:nvSpPr>
        <p:spPr>
          <a:xfrm rot="5400000">
            <a:off x="7527443" y="4666088"/>
            <a:ext cx="202755" cy="232335"/>
          </a:xfrm>
          <a:prstGeom prst="chevron">
            <a:avLst>
              <a:gd name="adj" fmla="val 1171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Missing information</a:t>
            </a:r>
          </a:p>
        </p:txBody>
      </p:sp>
      <p:sp>
        <p:nvSpPr>
          <p:cNvPr id="141" name="Chevron 140"/>
          <p:cNvSpPr/>
          <p:nvPr/>
        </p:nvSpPr>
        <p:spPr>
          <a:xfrm rot="5400000">
            <a:off x="7804889" y="4663815"/>
            <a:ext cx="201238" cy="238397"/>
          </a:xfrm>
          <a:prstGeom prst="chevron">
            <a:avLst>
              <a:gd name="adj" fmla="val 1171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Estimate </a:t>
            </a:r>
          </a:p>
          <a:p>
            <a:pPr algn="ctr"/>
            <a:r>
              <a:rPr lang="en-US" sz="265" dirty="0">
                <a:solidFill>
                  <a:schemeClr val="bg1"/>
                </a:solidFill>
              </a:rPr>
              <a:t>goes over relocation amount</a:t>
            </a:r>
          </a:p>
        </p:txBody>
      </p:sp>
      <p:sp>
        <p:nvSpPr>
          <p:cNvPr id="142" name="Chevron 141"/>
          <p:cNvSpPr/>
          <p:nvPr/>
        </p:nvSpPr>
        <p:spPr>
          <a:xfrm rot="5400000">
            <a:off x="7532681" y="4900187"/>
            <a:ext cx="192279" cy="232335"/>
          </a:xfrm>
          <a:prstGeom prst="chevron">
            <a:avLst>
              <a:gd name="adj" fmla="val 1171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Ask for Missing information</a:t>
            </a:r>
          </a:p>
        </p:txBody>
      </p:sp>
      <p:sp>
        <p:nvSpPr>
          <p:cNvPr id="143" name="Chevron 142"/>
          <p:cNvSpPr/>
          <p:nvPr/>
        </p:nvSpPr>
        <p:spPr>
          <a:xfrm rot="5400000">
            <a:off x="7519644" y="5572951"/>
            <a:ext cx="223090" cy="237073"/>
          </a:xfrm>
          <a:prstGeom prst="chevron">
            <a:avLst>
              <a:gd name="adj" fmla="val 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Receives information </a:t>
            </a:r>
          </a:p>
        </p:txBody>
      </p:sp>
      <p:sp>
        <p:nvSpPr>
          <p:cNvPr id="144" name="Chevron 143"/>
          <p:cNvSpPr/>
          <p:nvPr/>
        </p:nvSpPr>
        <p:spPr>
          <a:xfrm rot="5400000">
            <a:off x="7802568" y="4903253"/>
            <a:ext cx="203612" cy="232317"/>
          </a:xfrm>
          <a:prstGeom prst="chevron">
            <a:avLst>
              <a:gd name="adj" fmla="val 1171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Tells new hire to pay overages</a:t>
            </a:r>
          </a:p>
        </p:txBody>
      </p:sp>
      <p:sp>
        <p:nvSpPr>
          <p:cNvPr id="145" name="Chevron 144"/>
          <p:cNvSpPr/>
          <p:nvPr/>
        </p:nvSpPr>
        <p:spPr>
          <a:xfrm rot="5400000">
            <a:off x="7799663" y="5867015"/>
            <a:ext cx="225586" cy="224503"/>
          </a:xfrm>
          <a:prstGeom prst="chevron">
            <a:avLst>
              <a:gd name="adj" fmla="val 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Receives new estimate from the moving company</a:t>
            </a:r>
          </a:p>
        </p:txBody>
      </p:sp>
      <p:sp>
        <p:nvSpPr>
          <p:cNvPr id="146" name="Chevron 145"/>
          <p:cNvSpPr/>
          <p:nvPr/>
        </p:nvSpPr>
        <p:spPr>
          <a:xfrm rot="5400000">
            <a:off x="7810385" y="5121000"/>
            <a:ext cx="192279" cy="228015"/>
          </a:xfrm>
          <a:prstGeom prst="chevron">
            <a:avLst>
              <a:gd name="adj" fmla="val 11710"/>
            </a:avLst>
          </a:prstGeom>
          <a:solidFill>
            <a:srgbClr val="7030A0">
              <a:alpha val="89804"/>
            </a:srgb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Pays overages</a:t>
            </a:r>
          </a:p>
        </p:txBody>
      </p:sp>
      <p:sp>
        <p:nvSpPr>
          <p:cNvPr id="147" name="Chevron 146"/>
          <p:cNvSpPr/>
          <p:nvPr/>
        </p:nvSpPr>
        <p:spPr>
          <a:xfrm rot="5400000">
            <a:off x="7805116" y="5328792"/>
            <a:ext cx="203327" cy="235854"/>
          </a:xfrm>
          <a:prstGeom prst="chevron">
            <a:avLst>
              <a:gd name="adj" fmla="val 14118"/>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Asks moving company for new invoice</a:t>
            </a:r>
          </a:p>
        </p:txBody>
      </p:sp>
      <p:sp>
        <p:nvSpPr>
          <p:cNvPr id="150" name="TextBox 149"/>
          <p:cNvSpPr txBox="1"/>
          <p:nvPr/>
        </p:nvSpPr>
        <p:spPr>
          <a:xfrm>
            <a:off x="7556554" y="4604424"/>
            <a:ext cx="231154" cy="139910"/>
          </a:xfrm>
          <a:prstGeom prst="rect">
            <a:avLst/>
          </a:prstGeom>
          <a:noFill/>
        </p:spPr>
        <p:txBody>
          <a:bodyPr wrap="none" rtlCol="0">
            <a:spAutoFit/>
          </a:bodyPr>
          <a:lstStyle/>
          <a:p>
            <a:r>
              <a:rPr lang="en-US" sz="309" b="1" dirty="0"/>
              <a:t>No</a:t>
            </a:r>
          </a:p>
        </p:txBody>
      </p:sp>
      <p:sp>
        <p:nvSpPr>
          <p:cNvPr id="153" name="TextBox 152"/>
          <p:cNvSpPr txBox="1"/>
          <p:nvPr/>
        </p:nvSpPr>
        <p:spPr>
          <a:xfrm>
            <a:off x="7843352" y="4616771"/>
            <a:ext cx="231154" cy="139910"/>
          </a:xfrm>
          <a:prstGeom prst="rect">
            <a:avLst/>
          </a:prstGeom>
          <a:noFill/>
        </p:spPr>
        <p:txBody>
          <a:bodyPr wrap="none" rtlCol="0">
            <a:spAutoFit/>
          </a:bodyPr>
          <a:lstStyle/>
          <a:p>
            <a:r>
              <a:rPr lang="en-US" sz="309" b="1" dirty="0"/>
              <a:t>No</a:t>
            </a:r>
          </a:p>
        </p:txBody>
      </p:sp>
      <p:cxnSp>
        <p:nvCxnSpPr>
          <p:cNvPr id="281" name="Elbow Connector 280"/>
          <p:cNvCxnSpPr>
            <a:stCxn id="165" idx="3"/>
            <a:endCxn id="139" idx="2"/>
          </p:cNvCxnSpPr>
          <p:nvPr/>
        </p:nvCxnSpPr>
        <p:spPr>
          <a:xfrm flipV="1">
            <a:off x="6032304" y="4273615"/>
            <a:ext cx="1477118" cy="643991"/>
          </a:xfrm>
          <a:prstGeom prst="bentConnector3">
            <a:avLst>
              <a:gd name="adj1" fmla="val 713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6" name="Elbow Connector 285"/>
          <p:cNvCxnSpPr>
            <a:stCxn id="143" idx="2"/>
            <a:endCxn id="97" idx="0"/>
          </p:cNvCxnSpPr>
          <p:nvPr/>
        </p:nvCxnSpPr>
        <p:spPr>
          <a:xfrm rot="10800000">
            <a:off x="5629362" y="5096306"/>
            <a:ext cx="1883290" cy="5951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45" idx="2"/>
            <a:endCxn id="97" idx="0"/>
          </p:cNvCxnSpPr>
          <p:nvPr/>
        </p:nvCxnSpPr>
        <p:spPr>
          <a:xfrm rot="10800000">
            <a:off x="5629363" y="5096306"/>
            <a:ext cx="2170842" cy="882960"/>
          </a:xfrm>
          <a:prstGeom prst="bentConnector3">
            <a:avLst>
              <a:gd name="adj1" fmla="val 5635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38" idx="2"/>
            <a:endCxn id="97" idx="0"/>
          </p:cNvCxnSpPr>
          <p:nvPr/>
        </p:nvCxnSpPr>
        <p:spPr>
          <a:xfrm rot="10800000" flipV="1">
            <a:off x="5629363" y="4487154"/>
            <a:ext cx="1880059" cy="609152"/>
          </a:xfrm>
          <a:prstGeom prst="bentConnector3">
            <a:avLst>
              <a:gd name="adj1" fmla="val 10097"/>
            </a:avLst>
          </a:prstGeom>
          <a:ln>
            <a:tailEnd type="triangle"/>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7395292" y="4413311"/>
            <a:ext cx="243978" cy="139910"/>
          </a:xfrm>
          <a:prstGeom prst="rect">
            <a:avLst/>
          </a:prstGeom>
          <a:noFill/>
        </p:spPr>
        <p:txBody>
          <a:bodyPr wrap="none" rtlCol="0">
            <a:spAutoFit/>
          </a:bodyPr>
          <a:lstStyle/>
          <a:p>
            <a:r>
              <a:rPr lang="en-US" sz="309" b="1" dirty="0"/>
              <a:t>Yes</a:t>
            </a:r>
          </a:p>
        </p:txBody>
      </p:sp>
      <p:sp>
        <p:nvSpPr>
          <p:cNvPr id="165" name="Chevron 164"/>
          <p:cNvSpPr/>
          <p:nvPr/>
        </p:nvSpPr>
        <p:spPr>
          <a:xfrm>
            <a:off x="5108251" y="4848171"/>
            <a:ext cx="924052" cy="138870"/>
          </a:xfrm>
          <a:prstGeom prst="chevron">
            <a:avLst>
              <a:gd name="adj" fmla="val 25599"/>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11425" tIns="5713" rIns="11425" bIns="5713" numCol="1" spcCol="0" rtlCol="0" fromWordArt="0" anchor="ctr" anchorCtr="0" forceAA="0" compatLnSpc="1">
            <a:prstTxWarp prst="textNoShape">
              <a:avLst/>
            </a:prstTxWarp>
            <a:noAutofit/>
          </a:bodyPr>
          <a:lstStyle/>
          <a:p>
            <a:pPr algn="ctr"/>
            <a:r>
              <a:rPr lang="en-US" sz="265" b="1" dirty="0">
                <a:solidFill>
                  <a:schemeClr val="bg1"/>
                </a:solidFill>
              </a:rPr>
              <a:t>Approval Process</a:t>
            </a:r>
          </a:p>
        </p:txBody>
      </p:sp>
      <p:sp>
        <p:nvSpPr>
          <p:cNvPr id="4" name="TextBox 3"/>
          <p:cNvSpPr txBox="1"/>
          <p:nvPr/>
        </p:nvSpPr>
        <p:spPr>
          <a:xfrm flipH="1">
            <a:off x="7487993" y="1302589"/>
            <a:ext cx="494143" cy="458972"/>
          </a:xfrm>
          <a:prstGeom prst="rect">
            <a:avLst/>
          </a:prstGeom>
          <a:noFill/>
        </p:spPr>
        <p:txBody>
          <a:bodyPr wrap="square" rtlCol="0">
            <a:spAutoFit/>
          </a:bodyPr>
          <a:lstStyle/>
          <a:p>
            <a:r>
              <a:rPr lang="en-US" sz="397" b="1" dirty="0"/>
              <a:t>Helpful Links</a:t>
            </a:r>
          </a:p>
          <a:p>
            <a:r>
              <a:rPr lang="en-US" sz="397" dirty="0">
                <a:hlinkClick r:id="rId5"/>
              </a:rPr>
              <a:t>Relocation Webpage</a:t>
            </a:r>
            <a:endParaRPr lang="en-US" sz="397" dirty="0"/>
          </a:p>
          <a:p>
            <a:r>
              <a:rPr lang="en-US" sz="397" dirty="0">
                <a:hlinkClick r:id="rId5"/>
              </a:rPr>
              <a:t>Direct Billing Vendors</a:t>
            </a:r>
            <a:endParaRPr lang="en-US" sz="397" dirty="0"/>
          </a:p>
          <a:p>
            <a:endParaRPr lang="en-US" sz="397" dirty="0"/>
          </a:p>
        </p:txBody>
      </p:sp>
      <p:sp>
        <p:nvSpPr>
          <p:cNvPr id="8" name="TextBox 7"/>
          <p:cNvSpPr txBox="1"/>
          <p:nvPr/>
        </p:nvSpPr>
        <p:spPr>
          <a:xfrm>
            <a:off x="5297675" y="6382164"/>
            <a:ext cx="248786" cy="139910"/>
          </a:xfrm>
          <a:prstGeom prst="rect">
            <a:avLst/>
          </a:prstGeom>
          <a:noFill/>
        </p:spPr>
        <p:txBody>
          <a:bodyPr wrap="none" rtlCol="0">
            <a:spAutoFit/>
          </a:bodyPr>
          <a:lstStyle/>
          <a:p>
            <a:r>
              <a:rPr lang="en-US" sz="309" b="1" dirty="0"/>
              <a:t>End</a:t>
            </a:r>
          </a:p>
        </p:txBody>
      </p:sp>
      <p:sp>
        <p:nvSpPr>
          <p:cNvPr id="91" name="Down Arrow Callout 90"/>
          <p:cNvSpPr/>
          <p:nvPr/>
        </p:nvSpPr>
        <p:spPr>
          <a:xfrm>
            <a:off x="4173273" y="5513206"/>
            <a:ext cx="638182" cy="102136"/>
          </a:xfrm>
          <a:prstGeom prst="downArrowCallout">
            <a:avLst>
              <a:gd name="adj1" fmla="val 25000"/>
              <a:gd name="adj2" fmla="val 0"/>
              <a:gd name="adj3" fmla="val 0"/>
              <a:gd name="adj4" fmla="val 100000"/>
            </a:avLst>
          </a:prstGeom>
          <a:solidFill>
            <a:srgbClr val="70AD47">
              <a:alpha val="89804"/>
            </a:srgbClr>
          </a:solidFill>
          <a:ln>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1425" tIns="5713" rIns="11425" bIns="5713" numCol="1" spcCol="0" rtlCol="0" fromWordArt="0" anchor="ctr" anchorCtr="0" forceAA="0" compatLnSpc="1">
            <a:prstTxWarp prst="textNoShape">
              <a:avLst/>
            </a:prstTxWarp>
            <a:noAutofit/>
          </a:bodyPr>
          <a:lstStyle/>
          <a:p>
            <a:pPr algn="ctr"/>
            <a:r>
              <a:rPr lang="en-US" sz="309" b="1" dirty="0">
                <a:solidFill>
                  <a:schemeClr val="bg1"/>
                </a:solidFill>
              </a:rPr>
              <a:t>Moving Company</a:t>
            </a:r>
          </a:p>
        </p:txBody>
      </p:sp>
      <p:sp>
        <p:nvSpPr>
          <p:cNvPr id="96" name="Rectangle 95"/>
          <p:cNvSpPr/>
          <p:nvPr/>
        </p:nvSpPr>
        <p:spPr>
          <a:xfrm>
            <a:off x="4173274" y="5631604"/>
            <a:ext cx="635267" cy="103481"/>
          </a:xfrm>
          <a:prstGeom prst="rect">
            <a:avLst/>
          </a:prstGeom>
          <a:solidFill>
            <a:schemeClr val="accent1">
              <a:alpha val="74902"/>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9" b="1" dirty="0"/>
              <a:t>Travel</a:t>
            </a:r>
          </a:p>
        </p:txBody>
      </p:sp>
      <p:sp>
        <p:nvSpPr>
          <p:cNvPr id="100" name="Rectangle 99"/>
          <p:cNvSpPr/>
          <p:nvPr/>
        </p:nvSpPr>
        <p:spPr>
          <a:xfrm>
            <a:off x="4173273" y="5884545"/>
            <a:ext cx="638182" cy="99870"/>
          </a:xfrm>
          <a:prstGeom prst="rect">
            <a:avLst/>
          </a:prstGeom>
          <a:solidFill>
            <a:srgbClr val="8C1515">
              <a:alpha val="80000"/>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9" b="1" dirty="0"/>
              <a:t>Accounts Payable (AP)</a:t>
            </a:r>
          </a:p>
        </p:txBody>
      </p:sp>
      <p:sp>
        <p:nvSpPr>
          <p:cNvPr id="102" name="Rectangle 101"/>
          <p:cNvSpPr/>
          <p:nvPr/>
        </p:nvSpPr>
        <p:spPr>
          <a:xfrm>
            <a:off x="4173273" y="5394808"/>
            <a:ext cx="638182" cy="102136"/>
          </a:xfrm>
          <a:prstGeom prst="rect">
            <a:avLst/>
          </a:prstGeom>
          <a:solidFill>
            <a:srgbClr val="7030A0">
              <a:alpha val="74902"/>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9" b="1" dirty="0"/>
              <a:t>New Hire </a:t>
            </a:r>
          </a:p>
        </p:txBody>
      </p:sp>
      <p:sp>
        <p:nvSpPr>
          <p:cNvPr id="105" name="Chevron 104"/>
          <p:cNvSpPr/>
          <p:nvPr/>
        </p:nvSpPr>
        <p:spPr>
          <a:xfrm rot="5400000">
            <a:off x="4438863" y="5492081"/>
            <a:ext cx="103481" cy="634661"/>
          </a:xfrm>
          <a:prstGeom prst="chevron">
            <a:avLst>
              <a:gd name="adj" fmla="val 0"/>
            </a:avLst>
          </a:prstGeom>
          <a:solidFill>
            <a:schemeClr val="accent1">
              <a:lumMod val="75000"/>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87" b="1" dirty="0">
                <a:solidFill>
                  <a:schemeClr val="bg1"/>
                </a:solidFill>
              </a:rPr>
              <a:t>Travel Approval Process</a:t>
            </a:r>
          </a:p>
        </p:txBody>
      </p:sp>
      <p:sp>
        <p:nvSpPr>
          <p:cNvPr id="106" name="Rectangle 105"/>
          <p:cNvSpPr/>
          <p:nvPr/>
        </p:nvSpPr>
        <p:spPr>
          <a:xfrm>
            <a:off x="4078941" y="6487153"/>
            <a:ext cx="4034118" cy="354614"/>
          </a:xfrm>
          <a:prstGeom prst="rect">
            <a:avLst/>
          </a:prstGeom>
          <a:solidFill>
            <a:srgbClr val="9D9E70">
              <a:alpha val="69804"/>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825" tIns="12413" rIns="24825" bIns="12413" numCol="1" spcCol="0" rtlCol="0" fromWordArt="0" anchor="ctr" anchorCtr="0" forceAA="0" compatLnSpc="1">
            <a:prstTxWarp prst="textNoShape">
              <a:avLst/>
            </a:prstTxWarp>
            <a:noAutofit/>
          </a:bodyPr>
          <a:lstStyle/>
          <a:p>
            <a:pPr lvl="3"/>
            <a:r>
              <a:rPr lang="en-US" sz="706" b="1" dirty="0">
                <a:solidFill>
                  <a:schemeClr val="bg1"/>
                </a:solidFill>
              </a:rPr>
              <a:t>Acronyms </a:t>
            </a:r>
          </a:p>
          <a:p>
            <a:pPr lvl="2"/>
            <a:r>
              <a:rPr lang="en-US" sz="309" dirty="0">
                <a:solidFill>
                  <a:schemeClr val="bg1"/>
                </a:solidFill>
              </a:rPr>
              <a:t>AP – Accounts Payable</a:t>
            </a:r>
          </a:p>
          <a:p>
            <a:pPr lvl="2"/>
            <a:r>
              <a:rPr lang="en-US" sz="309" dirty="0">
                <a:solidFill>
                  <a:schemeClr val="bg1"/>
                </a:solidFill>
              </a:rPr>
              <a:t>DOE – Department of Energy</a:t>
            </a:r>
          </a:p>
          <a:p>
            <a:pPr lvl="2"/>
            <a:r>
              <a:rPr lang="en-US" sz="309" dirty="0">
                <a:solidFill>
                  <a:schemeClr val="bg1"/>
                </a:solidFill>
              </a:rPr>
              <a:t>ISO – International Services Office</a:t>
            </a:r>
          </a:p>
          <a:p>
            <a:pPr lvl="2"/>
            <a:r>
              <a:rPr lang="en-US" sz="309" dirty="0">
                <a:solidFill>
                  <a:schemeClr val="bg1"/>
                </a:solidFill>
              </a:rPr>
              <a:t>TER – Travel Expense Report</a:t>
            </a:r>
          </a:p>
          <a:p>
            <a:pPr lvl="2"/>
            <a:endParaRPr lang="en-US" sz="309" dirty="0">
              <a:solidFill>
                <a:schemeClr val="bg1"/>
              </a:solidFill>
            </a:endParaRPr>
          </a:p>
        </p:txBody>
      </p:sp>
      <p:pic>
        <p:nvPicPr>
          <p:cNvPr id="108" name="Picture 107"/>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99546">
                        <a14:foregroundMark x1="19116" y1="12639" x2="4748" y2="21250"/>
                        <a14:foregroundMark x1="5078" y1="50694" x2="19240" y2="49722"/>
                        <a14:foregroundMark x1="1073" y1="84028" x2="18126" y2="90972"/>
                        <a14:foregroundMark x1="16391" y1="88333" x2="19240" y2="63056"/>
                        <a14:foregroundMark x1="26755" y1="64722" x2="26755" y2="64722"/>
                        <a14:foregroundMark x1="26920" y1="65278" x2="33774" y2="96944"/>
                        <a14:foregroundMark x1="24525" y1="51250" x2="30429" y2="51250"/>
                        <a14:foregroundMark x1="28654" y1="39444" x2="28654" y2="39444"/>
                        <a14:foregroundMark x1="27085" y1="38472" x2="27085" y2="38472"/>
                        <a14:foregroundMark x1="27085" y1="38472" x2="26755" y2="4583"/>
                        <a14:foregroundMark x1="61685" y1="36806" x2="61850" y2="3056"/>
                        <a14:foregroundMark x1="52106" y1="51806" x2="69034" y2="49167"/>
                        <a14:foregroundMark x1="73782" y1="49722" x2="78902" y2="51250"/>
                        <a14:foregroundMark x1="77291" y1="67361" x2="87531" y2="94167"/>
                        <a14:foregroundMark x1="93105" y1="87778" x2="93105" y2="87778"/>
                        <a14:foregroundMark x1="93435" y1="87778" x2="98348" y2="81389"/>
                        <a14:foregroundMark x1="96284" y1="23333" x2="85590" y2="9444"/>
                        <a14:foregroundMark x1="87985" y1="41667" x2="88315" y2="57778"/>
                      </a14:backgroundRemoval>
                    </a14:imgEffect>
                  </a14:imgLayer>
                </a14:imgProps>
              </a:ext>
              <a:ext uri="{28A0092B-C50C-407E-A947-70E740481C1C}">
                <a14:useLocalDpi xmlns:a14="http://schemas.microsoft.com/office/drawing/2010/main" val="0"/>
              </a:ext>
            </a:extLst>
          </a:blip>
          <a:stretch>
            <a:fillRect/>
          </a:stretch>
        </p:blipFill>
        <p:spPr>
          <a:xfrm>
            <a:off x="7071829" y="6511795"/>
            <a:ext cx="1041229" cy="291038"/>
          </a:xfrm>
          <a:prstGeom prst="rect">
            <a:avLst/>
          </a:prstGeom>
        </p:spPr>
      </p:pic>
      <p:sp>
        <p:nvSpPr>
          <p:cNvPr id="110" name="TextBox 109"/>
          <p:cNvSpPr txBox="1"/>
          <p:nvPr/>
        </p:nvSpPr>
        <p:spPr>
          <a:xfrm>
            <a:off x="7656927" y="6790859"/>
            <a:ext cx="491083" cy="235064"/>
          </a:xfrm>
          <a:prstGeom prst="rect">
            <a:avLst/>
          </a:prstGeom>
          <a:noFill/>
        </p:spPr>
        <p:txBody>
          <a:bodyPr wrap="square" rtlCol="0">
            <a:spAutoFit/>
          </a:bodyPr>
          <a:lstStyle/>
          <a:p>
            <a:r>
              <a:rPr lang="en-US" sz="309" dirty="0"/>
              <a:t>		Revision 1.0</a:t>
            </a:r>
          </a:p>
        </p:txBody>
      </p:sp>
      <p:sp>
        <p:nvSpPr>
          <p:cNvPr id="120" name="Chevron 119"/>
          <p:cNvSpPr/>
          <p:nvPr/>
        </p:nvSpPr>
        <p:spPr>
          <a:xfrm rot="5400000">
            <a:off x="6502210" y="2401229"/>
            <a:ext cx="181619" cy="517427"/>
          </a:xfrm>
          <a:prstGeom prst="chevron">
            <a:avLst>
              <a:gd name="adj" fmla="val 10236"/>
            </a:avLst>
          </a:prstGeom>
          <a:solidFill>
            <a:schemeClr val="accent1">
              <a:alpha val="74902"/>
            </a:schemeClr>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11425" tIns="5713" rIns="11425" bIns="5713" numCol="1" spcCol="0" rtlCol="0" fromWordArt="0" anchor="ctr" anchorCtr="0" forceAA="0" compatLnSpc="1">
            <a:prstTxWarp prst="textNoShape">
              <a:avLst/>
            </a:prstTxWarp>
            <a:noAutofit/>
          </a:bodyPr>
          <a:lstStyle/>
          <a:p>
            <a:pPr algn="ctr"/>
            <a:r>
              <a:rPr lang="en-US" sz="265" dirty="0">
                <a:solidFill>
                  <a:schemeClr val="bg1"/>
                </a:solidFill>
              </a:rPr>
              <a:t>Receives estimate invoice from ServiceNow</a:t>
            </a:r>
          </a:p>
        </p:txBody>
      </p:sp>
      <p:sp>
        <p:nvSpPr>
          <p:cNvPr id="2" name="TextBox 1"/>
          <p:cNvSpPr txBox="1"/>
          <p:nvPr/>
        </p:nvSpPr>
        <p:spPr>
          <a:xfrm>
            <a:off x="4221181" y="219432"/>
            <a:ext cx="1619445" cy="523220"/>
          </a:xfrm>
          <a:prstGeom prst="rect">
            <a:avLst/>
          </a:prstGeom>
          <a:noFill/>
        </p:spPr>
        <p:txBody>
          <a:bodyPr wrap="square" rtlCol="0">
            <a:spAutoFit/>
          </a:bodyPr>
          <a:lstStyle/>
          <a:p>
            <a:r>
              <a:rPr lang="en-US" sz="2800" b="1" dirty="0" smtClean="0">
                <a:solidFill>
                  <a:schemeClr val="bg1"/>
                </a:solidFill>
              </a:rPr>
              <a:t>DRAFT</a:t>
            </a:r>
            <a:endParaRPr lang="en-US" sz="2800" b="1" dirty="0">
              <a:solidFill>
                <a:schemeClr val="bg1"/>
              </a:solidFill>
            </a:endParaRPr>
          </a:p>
        </p:txBody>
      </p:sp>
    </p:spTree>
    <p:extLst>
      <p:ext uri="{BB962C8B-B14F-4D97-AF65-F5344CB8AC3E}">
        <p14:creationId xmlns:p14="http://schemas.microsoft.com/office/powerpoint/2010/main" val="17774448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hd_2019" id="{B7992EC4-9F20-449C-B056-2DBF01C21CC4}" vid="{DD0F5D4D-759F-4E20-AEE9-D4E95DBBFEE3}"/>
    </a:ext>
  </a:extLst>
</a:theme>
</file>

<file path=ppt/theme/theme2.xml><?xml version="1.0" encoding="utf-8"?>
<a:theme xmlns:a="http://schemas.openxmlformats.org/drawingml/2006/main" name="1_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hd_2019" id="{B7992EC4-9F20-449C-B056-2DBF01C21CC4}" vid="{DD0F5D4D-759F-4E20-AEE9-D4E95DBBFE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themeOverride>
</file>

<file path=ppt/theme/themeOverride2.xml><?xml version="1.0" encoding="utf-8"?>
<a:themeOverride xmlns:a="http://schemas.openxmlformats.org/drawingml/2006/main">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themeOverride>
</file>

<file path=ppt/theme/themeOverride3.xml><?xml version="1.0" encoding="utf-8"?>
<a:themeOverride xmlns:a="http://schemas.openxmlformats.org/drawingml/2006/main">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BE1772BFF62F4FAB8E5C66D461E159" ma:contentTypeVersion="12" ma:contentTypeDescription="Create a new document." ma:contentTypeScope="" ma:versionID="77d9d205cd6a5a4c94583189a42c0c80">
  <xsd:schema xmlns:xsd="http://www.w3.org/2001/XMLSchema" xmlns:xs="http://www.w3.org/2001/XMLSchema" xmlns:p="http://schemas.microsoft.com/office/2006/metadata/properties" xmlns:ns2="6eaa7264-486c-4636-a039-4794f679c193" xmlns:ns3="c4613505-f3ff-40f5-b9bb-d1a60e100275" targetNamespace="http://schemas.microsoft.com/office/2006/metadata/properties" ma:root="true" ma:fieldsID="848cf9c9201f13c8f1cb8b18b8cffb9d" ns2:_="" ns3:_="">
    <xsd:import namespace="6eaa7264-486c-4636-a039-4794f679c193"/>
    <xsd:import namespace="c4613505-f3ff-40f5-b9bb-d1a60e1002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aa7264-486c-4636-a039-4794f679c1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613505-f3ff-40f5-b9bb-d1a60e10027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B3CA68-3546-4B94-B40A-0417AA8B7D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aa7264-486c-4636-a039-4794f679c193"/>
    <ds:schemaRef ds:uri="c4613505-f3ff-40f5-b9bb-d1a60e1002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7F1525-27F8-45BF-AB9D-C3C6C0321805}">
  <ds:schemaRefs>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6eaa7264-486c-4636-a039-4794f679c193"/>
    <ds:schemaRef ds:uri="http://schemas.microsoft.com/office/2006/metadata/properties"/>
    <ds:schemaRef ds:uri="http://schemas.microsoft.com/office/infopath/2007/PartnerControls"/>
    <ds:schemaRef ds:uri="c4613505-f3ff-40f5-b9bb-d1a60e100275"/>
    <ds:schemaRef ds:uri="http://purl.org/dc/dcmitype/"/>
  </ds:schemaRefs>
</ds:datastoreItem>
</file>

<file path=customXml/itemProps3.xml><?xml version="1.0" encoding="utf-8"?>
<ds:datastoreItem xmlns:ds="http://schemas.openxmlformats.org/officeDocument/2006/customXml" ds:itemID="{F158AD69-4E03-45E0-9B4B-94869F8282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3156</TotalTime>
  <Words>1717</Words>
  <Application>Microsoft Office PowerPoint</Application>
  <PresentationFormat>Widescreen</PresentationFormat>
  <Paragraphs>267</Paragraphs>
  <Slides>26</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Open Sans</vt:lpstr>
      <vt:lpstr>Symbol</vt:lpstr>
      <vt:lpstr>Times New Roman</vt:lpstr>
      <vt:lpstr>Blank</vt:lpstr>
      <vt:lpstr>1_Blank</vt:lpstr>
      <vt:lpstr>PowerPoint Presentation</vt:lpstr>
      <vt:lpstr>Objective &amp; Agenda – What We Will Cover</vt:lpstr>
      <vt:lpstr>RELOCATION</vt:lpstr>
      <vt:lpstr>Relocation Expense Types</vt:lpstr>
      <vt:lpstr>Relocation Expense Types</vt:lpstr>
      <vt:lpstr>DIRECT BILLING</vt:lpstr>
      <vt:lpstr>What is a Direct Bill?</vt:lpstr>
      <vt:lpstr>Direct Billing Process Simplified</vt:lpstr>
      <vt:lpstr>PowerPoint Presentation</vt:lpstr>
      <vt:lpstr>CONCUR</vt:lpstr>
      <vt:lpstr>Login Information</vt:lpstr>
      <vt:lpstr>Assigning a Delegate </vt:lpstr>
      <vt:lpstr>Creating the Relocation Expense Report</vt:lpstr>
      <vt:lpstr>Required Documents for Expense Reports</vt:lpstr>
      <vt:lpstr>CONCUR WALKTHROUGH</vt:lpstr>
      <vt:lpstr> The Reporting Header</vt:lpstr>
      <vt:lpstr>Entering the correct Expense</vt:lpstr>
      <vt:lpstr>The Importance of Correct Dates</vt:lpstr>
      <vt:lpstr>Who can submit the report?</vt:lpstr>
      <vt:lpstr>Quick Start Guide Links</vt:lpstr>
      <vt:lpstr>Common Misunderstandings </vt:lpstr>
      <vt:lpstr>Lodging and M&amp;IE</vt:lpstr>
      <vt:lpstr>Proof of Payment</vt:lpstr>
      <vt:lpstr>Proof of Payment on Cash Receipts </vt:lpstr>
      <vt:lpstr>Flight Comparison</vt:lpstr>
      <vt:lpstr>PowerPoint Presentation</vt:lpstr>
    </vt:vector>
  </TitlesOfParts>
  <Company>SLAC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Relocation</dc:title>
  <dc:creator>Jimenez, Angel</dc:creator>
  <cp:lastModifiedBy>Guevarra, Dana Marie S.</cp:lastModifiedBy>
  <cp:revision>48</cp:revision>
  <dcterms:created xsi:type="dcterms:W3CDTF">2021-04-14T16:57:54Z</dcterms:created>
  <dcterms:modified xsi:type="dcterms:W3CDTF">2021-04-22T16:49:33Z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0x01010001BE1772BFF62F4FAB8E5C66D461E159</vt:lpwstr>
  </property>
</Properties>
</file>